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1" r:id="rId1"/>
  </p:sldMasterIdLst>
  <p:sldIdLst>
    <p:sldId id="257" r:id="rId2"/>
    <p:sldId id="261" r:id="rId3"/>
    <p:sldId id="266" r:id="rId4"/>
    <p:sldId id="259" r:id="rId5"/>
    <p:sldId id="265" r:id="rId6"/>
    <p:sldId id="274" r:id="rId7"/>
    <p:sldId id="256" r:id="rId8"/>
    <p:sldId id="260" r:id="rId9"/>
    <p:sldId id="264" r:id="rId10"/>
    <p:sldId id="262" r:id="rId11"/>
    <p:sldId id="267" r:id="rId12"/>
    <p:sldId id="268" r:id="rId13"/>
    <p:sldId id="269" r:id="rId14"/>
    <p:sldId id="291" r:id="rId15"/>
    <p:sldId id="270" r:id="rId16"/>
    <p:sldId id="271" r:id="rId17"/>
    <p:sldId id="288" r:id="rId18"/>
    <p:sldId id="275" r:id="rId19"/>
    <p:sldId id="272" r:id="rId20"/>
    <p:sldId id="276" r:id="rId21"/>
    <p:sldId id="278" r:id="rId22"/>
    <p:sldId id="277" r:id="rId23"/>
    <p:sldId id="287" r:id="rId24"/>
    <p:sldId id="289" r:id="rId25"/>
    <p:sldId id="284" r:id="rId26"/>
    <p:sldId id="290" r:id="rId27"/>
    <p:sldId id="286" r:id="rId28"/>
    <p:sldId id="285" r:id="rId29"/>
    <p:sldId id="258"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veen Chinnachamy" userId="3b756a4d4a68d23a" providerId="LiveId" clId="{671CD273-102C-4004-8092-524CADA59FF4}"/>
    <pc:docChg chg="undo custSel addSld modSld">
      <pc:chgData name="Naveen Chinnachamy" userId="3b756a4d4a68d23a" providerId="LiveId" clId="{671CD273-102C-4004-8092-524CADA59FF4}" dt="2022-05-21T04:12:58.173" v="399" actId="14100"/>
      <pc:docMkLst>
        <pc:docMk/>
      </pc:docMkLst>
      <pc:sldChg chg="modSp mod">
        <pc:chgData name="Naveen Chinnachamy" userId="3b756a4d4a68d23a" providerId="LiveId" clId="{671CD273-102C-4004-8092-524CADA59FF4}" dt="2022-05-16T14:02:22.910" v="172" actId="20577"/>
        <pc:sldMkLst>
          <pc:docMk/>
          <pc:sldMk cId="1340148533" sldId="265"/>
        </pc:sldMkLst>
        <pc:graphicFrameChg chg="modGraphic">
          <ac:chgData name="Naveen Chinnachamy" userId="3b756a4d4a68d23a" providerId="LiveId" clId="{671CD273-102C-4004-8092-524CADA59FF4}" dt="2022-05-16T14:02:22.910" v="172" actId="20577"/>
          <ac:graphicFrameMkLst>
            <pc:docMk/>
            <pc:sldMk cId="1340148533" sldId="265"/>
            <ac:graphicFrameMk id="4" creationId="{E9EA7CEA-85CE-4E0F-B3C6-26CF2D64CCC5}"/>
          </ac:graphicFrameMkLst>
        </pc:graphicFrameChg>
      </pc:sldChg>
      <pc:sldChg chg="modSp mod">
        <pc:chgData name="Naveen Chinnachamy" userId="3b756a4d4a68d23a" providerId="LiveId" clId="{671CD273-102C-4004-8092-524CADA59FF4}" dt="2022-05-16T14:12:02.394" v="316" actId="1076"/>
        <pc:sldMkLst>
          <pc:docMk/>
          <pc:sldMk cId="1059689515" sldId="274"/>
        </pc:sldMkLst>
        <pc:graphicFrameChg chg="mod modGraphic">
          <ac:chgData name="Naveen Chinnachamy" userId="3b756a4d4a68d23a" providerId="LiveId" clId="{671CD273-102C-4004-8092-524CADA59FF4}" dt="2022-05-16T14:12:02.394" v="316" actId="1076"/>
          <ac:graphicFrameMkLst>
            <pc:docMk/>
            <pc:sldMk cId="1059689515" sldId="274"/>
            <ac:graphicFrameMk id="4" creationId="{7CC71BC8-1849-4B09-914C-211364D95783}"/>
          </ac:graphicFrameMkLst>
        </pc:graphicFrameChg>
      </pc:sldChg>
      <pc:sldChg chg="addSp delSp modSp new mod">
        <pc:chgData name="Naveen Chinnachamy" userId="3b756a4d4a68d23a" providerId="LiveId" clId="{671CD273-102C-4004-8092-524CADA59FF4}" dt="2022-05-09T14:48:54.406" v="93" actId="403"/>
        <pc:sldMkLst>
          <pc:docMk/>
          <pc:sldMk cId="1120151500" sldId="279"/>
        </pc:sldMkLst>
        <pc:spChg chg="del">
          <ac:chgData name="Naveen Chinnachamy" userId="3b756a4d4a68d23a" providerId="LiveId" clId="{671CD273-102C-4004-8092-524CADA59FF4}" dt="2022-05-09T14:41:08.974" v="2" actId="478"/>
          <ac:spMkLst>
            <pc:docMk/>
            <pc:sldMk cId="1120151500" sldId="279"/>
            <ac:spMk id="2" creationId="{89FD0ACC-6DC3-4E01-8C1E-2DD9C1029CE8}"/>
          </ac:spMkLst>
        </pc:spChg>
        <pc:spChg chg="add del mod">
          <ac:chgData name="Naveen Chinnachamy" userId="3b756a4d4a68d23a" providerId="LiveId" clId="{671CD273-102C-4004-8092-524CADA59FF4}" dt="2022-05-09T14:47:38.361" v="57"/>
          <ac:spMkLst>
            <pc:docMk/>
            <pc:sldMk cId="1120151500" sldId="279"/>
            <ac:spMk id="2" creationId="{9F928CA7-1991-4AB2-BF7E-F7DBF90E11DB}"/>
          </ac:spMkLst>
        </pc:spChg>
        <pc:spChg chg="add mod">
          <ac:chgData name="Naveen Chinnachamy" userId="3b756a4d4a68d23a" providerId="LiveId" clId="{671CD273-102C-4004-8092-524CADA59FF4}" dt="2022-05-09T14:48:54.406" v="93" actId="403"/>
          <ac:spMkLst>
            <pc:docMk/>
            <pc:sldMk cId="1120151500" sldId="279"/>
            <ac:spMk id="3" creationId="{DF59BED5-4F68-4700-B14E-8CAAD2E22268}"/>
          </ac:spMkLst>
        </pc:spChg>
        <pc:spChg chg="del">
          <ac:chgData name="Naveen Chinnachamy" userId="3b756a4d4a68d23a" providerId="LiveId" clId="{671CD273-102C-4004-8092-524CADA59FF4}" dt="2022-05-09T14:41:11.242" v="3" actId="478"/>
          <ac:spMkLst>
            <pc:docMk/>
            <pc:sldMk cId="1120151500" sldId="279"/>
            <ac:spMk id="3" creationId="{E2B77C6A-3FB5-4661-9E12-94FCADCDD332}"/>
          </ac:spMkLst>
        </pc:spChg>
        <pc:spChg chg="add mod">
          <ac:chgData name="Naveen Chinnachamy" userId="3b756a4d4a68d23a" providerId="LiveId" clId="{671CD273-102C-4004-8092-524CADA59FF4}" dt="2022-05-09T14:45:17.935" v="38" actId="20577"/>
          <ac:spMkLst>
            <pc:docMk/>
            <pc:sldMk cId="1120151500" sldId="279"/>
            <ac:spMk id="8" creationId="{42DC2FFF-53B0-4A5B-ABAC-8DA2FC8A445E}"/>
          </ac:spMkLst>
        </pc:spChg>
        <pc:graphicFrameChg chg="add mod">
          <ac:chgData name="Naveen Chinnachamy" userId="3b756a4d4a68d23a" providerId="LiveId" clId="{671CD273-102C-4004-8092-524CADA59FF4}" dt="2022-05-09T14:42:11.486" v="13" actId="1076"/>
          <ac:graphicFrameMkLst>
            <pc:docMk/>
            <pc:sldMk cId="1120151500" sldId="279"/>
            <ac:graphicFrameMk id="4" creationId="{29C309AE-F8BC-4B5E-B693-B3A69732E37F}"/>
          </ac:graphicFrameMkLst>
        </pc:graphicFrameChg>
        <pc:graphicFrameChg chg="add mod">
          <ac:chgData name="Naveen Chinnachamy" userId="3b756a4d4a68d23a" providerId="LiveId" clId="{671CD273-102C-4004-8092-524CADA59FF4}" dt="2022-05-09T14:42:55.844" v="20" actId="14100"/>
          <ac:graphicFrameMkLst>
            <pc:docMk/>
            <pc:sldMk cId="1120151500" sldId="279"/>
            <ac:graphicFrameMk id="5" creationId="{72F8C993-D3F1-4023-90B5-AAC9CDE94C6A}"/>
          </ac:graphicFrameMkLst>
        </pc:graphicFrameChg>
        <pc:graphicFrameChg chg="add mod">
          <ac:chgData name="Naveen Chinnachamy" userId="3b756a4d4a68d23a" providerId="LiveId" clId="{671CD273-102C-4004-8092-524CADA59FF4}" dt="2022-05-09T14:42:23.126" v="16" actId="1076"/>
          <ac:graphicFrameMkLst>
            <pc:docMk/>
            <pc:sldMk cId="1120151500" sldId="279"/>
            <ac:graphicFrameMk id="6" creationId="{8C48D0DD-08E6-4A54-B7F8-8D1EB3E4E0F2}"/>
          </ac:graphicFrameMkLst>
        </pc:graphicFrameChg>
        <pc:graphicFrameChg chg="add mod">
          <ac:chgData name="Naveen Chinnachamy" userId="3b756a4d4a68d23a" providerId="LiveId" clId="{671CD273-102C-4004-8092-524CADA59FF4}" dt="2022-05-09T14:43:00.656" v="22" actId="1076"/>
          <ac:graphicFrameMkLst>
            <pc:docMk/>
            <pc:sldMk cId="1120151500" sldId="279"/>
            <ac:graphicFrameMk id="7" creationId="{FA7A8D81-0948-43AD-8C0C-A1527A8B24F1}"/>
          </ac:graphicFrameMkLst>
        </pc:graphicFrameChg>
      </pc:sldChg>
      <pc:sldChg chg="addSp delSp modSp new mod">
        <pc:chgData name="Naveen Chinnachamy" userId="3b756a4d4a68d23a" providerId="LiveId" clId="{671CD273-102C-4004-8092-524CADA59FF4}" dt="2022-05-09T14:46:23.296" v="54" actId="20577"/>
        <pc:sldMkLst>
          <pc:docMk/>
          <pc:sldMk cId="400216491" sldId="280"/>
        </pc:sldMkLst>
        <pc:spChg chg="del">
          <ac:chgData name="Naveen Chinnachamy" userId="3b756a4d4a68d23a" providerId="LiveId" clId="{671CD273-102C-4004-8092-524CADA59FF4}" dt="2022-05-09T14:43:06.266" v="23" actId="478"/>
          <ac:spMkLst>
            <pc:docMk/>
            <pc:sldMk cId="400216491" sldId="280"/>
            <ac:spMk id="2" creationId="{13DF4A0D-DE2B-4EF4-BE95-EBDAF819D542}"/>
          </ac:spMkLst>
        </pc:spChg>
        <pc:spChg chg="del">
          <ac:chgData name="Naveen Chinnachamy" userId="3b756a4d4a68d23a" providerId="LiveId" clId="{671CD273-102C-4004-8092-524CADA59FF4}" dt="2022-05-09T14:43:08.485" v="24" actId="478"/>
          <ac:spMkLst>
            <pc:docMk/>
            <pc:sldMk cId="400216491" sldId="280"/>
            <ac:spMk id="3" creationId="{83299C2D-8E53-4438-8E50-5114B26F1808}"/>
          </ac:spMkLst>
        </pc:spChg>
        <pc:spChg chg="add mod">
          <ac:chgData name="Naveen Chinnachamy" userId="3b756a4d4a68d23a" providerId="LiveId" clId="{671CD273-102C-4004-8092-524CADA59FF4}" dt="2022-05-09T14:46:23.296" v="54" actId="20577"/>
          <ac:spMkLst>
            <pc:docMk/>
            <pc:sldMk cId="400216491" sldId="280"/>
            <ac:spMk id="5" creationId="{B295A3DB-3080-4A14-AA1C-F9B63C96EE12}"/>
          </ac:spMkLst>
        </pc:spChg>
        <pc:graphicFrameChg chg="add mod">
          <ac:chgData name="Naveen Chinnachamy" userId="3b756a4d4a68d23a" providerId="LiveId" clId="{671CD273-102C-4004-8092-524CADA59FF4}" dt="2022-05-09T14:43:23.493" v="26" actId="1076"/>
          <ac:graphicFrameMkLst>
            <pc:docMk/>
            <pc:sldMk cId="400216491" sldId="280"/>
            <ac:graphicFrameMk id="4" creationId="{DDF6926F-9A57-4809-96FB-4C47078B7261}"/>
          </ac:graphicFrameMkLst>
        </pc:graphicFrameChg>
      </pc:sldChg>
      <pc:sldChg chg="addSp modSp new mod">
        <pc:chgData name="Naveen Chinnachamy" userId="3b756a4d4a68d23a" providerId="LiveId" clId="{671CD273-102C-4004-8092-524CADA59FF4}" dt="2022-05-16T14:14:38.184" v="333" actId="2711"/>
        <pc:sldMkLst>
          <pc:docMk/>
          <pc:sldMk cId="1302388606" sldId="285"/>
        </pc:sldMkLst>
        <pc:spChg chg="mod">
          <ac:chgData name="Naveen Chinnachamy" userId="3b756a4d4a68d23a" providerId="LiveId" clId="{671CD273-102C-4004-8092-524CADA59FF4}" dt="2022-05-16T14:14:27.492" v="332"/>
          <ac:spMkLst>
            <pc:docMk/>
            <pc:sldMk cId="1302388606" sldId="285"/>
            <ac:spMk id="2" creationId="{514B627B-19E8-B370-80E3-9C61E4984EE0}"/>
          </ac:spMkLst>
        </pc:spChg>
        <pc:spChg chg="add mod">
          <ac:chgData name="Naveen Chinnachamy" userId="3b756a4d4a68d23a" providerId="LiveId" clId="{671CD273-102C-4004-8092-524CADA59FF4}" dt="2022-05-16T14:14:38.184" v="333" actId="2711"/>
          <ac:spMkLst>
            <pc:docMk/>
            <pc:sldMk cId="1302388606" sldId="285"/>
            <ac:spMk id="3" creationId="{9792FE0D-28C8-083C-4522-015DBB9E7688}"/>
          </ac:spMkLst>
        </pc:spChg>
      </pc:sldChg>
      <pc:sldChg chg="modSp new mod">
        <pc:chgData name="Naveen Chinnachamy" userId="3b756a4d4a68d23a" providerId="LiveId" clId="{671CD273-102C-4004-8092-524CADA59FF4}" dt="2022-05-16T14:15:38.845" v="357" actId="14100"/>
        <pc:sldMkLst>
          <pc:docMk/>
          <pc:sldMk cId="49061080" sldId="286"/>
        </pc:sldMkLst>
        <pc:spChg chg="mod">
          <ac:chgData name="Naveen Chinnachamy" userId="3b756a4d4a68d23a" providerId="LiveId" clId="{671CD273-102C-4004-8092-524CADA59FF4}" dt="2022-05-16T14:15:38.845" v="357" actId="14100"/>
          <ac:spMkLst>
            <pc:docMk/>
            <pc:sldMk cId="49061080" sldId="286"/>
            <ac:spMk id="2" creationId="{D2AEE4F0-E80C-5981-F811-1B7EE95926EC}"/>
          </ac:spMkLst>
        </pc:spChg>
      </pc:sldChg>
      <pc:sldChg chg="addSp delSp modSp new mod">
        <pc:chgData name="Naveen Chinnachamy" userId="3b756a4d4a68d23a" providerId="LiveId" clId="{671CD273-102C-4004-8092-524CADA59FF4}" dt="2022-05-16T14:23:05.545" v="392"/>
        <pc:sldMkLst>
          <pc:docMk/>
          <pc:sldMk cId="2920717731" sldId="287"/>
        </pc:sldMkLst>
        <pc:graphicFrameChg chg="add mod modGraphic">
          <ac:chgData name="Naveen Chinnachamy" userId="3b756a4d4a68d23a" providerId="LiveId" clId="{671CD273-102C-4004-8092-524CADA59FF4}" dt="2022-05-16T14:23:05.545" v="392"/>
          <ac:graphicFrameMkLst>
            <pc:docMk/>
            <pc:sldMk cId="2920717731" sldId="287"/>
            <ac:graphicFrameMk id="2" creationId="{3BFBF609-B0EE-9B24-8400-8CD271CEA50D}"/>
          </ac:graphicFrameMkLst>
        </pc:graphicFrameChg>
        <pc:graphicFrameChg chg="add del">
          <ac:chgData name="Naveen Chinnachamy" userId="3b756a4d4a68d23a" providerId="LiveId" clId="{671CD273-102C-4004-8092-524CADA59FF4}" dt="2022-05-16T14:21:52.804" v="371" actId="478"/>
          <ac:graphicFrameMkLst>
            <pc:docMk/>
            <pc:sldMk cId="2920717731" sldId="287"/>
            <ac:graphicFrameMk id="3" creationId="{ED4866A9-E542-28CF-6248-1E64FD682134}"/>
          </ac:graphicFrameMkLst>
        </pc:graphicFrameChg>
        <pc:graphicFrameChg chg="add del">
          <ac:chgData name="Naveen Chinnachamy" userId="3b756a4d4a68d23a" providerId="LiveId" clId="{671CD273-102C-4004-8092-524CADA59FF4}" dt="2022-05-16T14:22:30.189" v="373" actId="478"/>
          <ac:graphicFrameMkLst>
            <pc:docMk/>
            <pc:sldMk cId="2920717731" sldId="287"/>
            <ac:graphicFrameMk id="4" creationId="{78E2D04A-1FCC-75BE-D4B8-95D9B0D972CE}"/>
          </ac:graphicFrameMkLst>
        </pc:graphicFrameChg>
      </pc:sldChg>
      <pc:sldChg chg="addSp delSp modSp mod">
        <pc:chgData name="Naveen Chinnachamy" userId="3b756a4d4a68d23a" providerId="LiveId" clId="{671CD273-102C-4004-8092-524CADA59FF4}" dt="2022-05-21T04:12:58.173" v="399" actId="14100"/>
        <pc:sldMkLst>
          <pc:docMk/>
          <pc:sldMk cId="3127282796" sldId="290"/>
        </pc:sldMkLst>
        <pc:graphicFrameChg chg="del">
          <ac:chgData name="Naveen Chinnachamy" userId="3b756a4d4a68d23a" providerId="LiveId" clId="{671CD273-102C-4004-8092-524CADA59FF4}" dt="2022-05-21T04:12:40.724" v="393" actId="478"/>
          <ac:graphicFrameMkLst>
            <pc:docMk/>
            <pc:sldMk cId="3127282796" sldId="290"/>
            <ac:graphicFrameMk id="5" creationId="{6756D9CD-D9E3-9799-6CA3-738DABFDF3B7}"/>
          </ac:graphicFrameMkLst>
        </pc:graphicFrameChg>
        <pc:graphicFrameChg chg="add mod">
          <ac:chgData name="Naveen Chinnachamy" userId="3b756a4d4a68d23a" providerId="LiveId" clId="{671CD273-102C-4004-8092-524CADA59FF4}" dt="2022-05-21T04:12:58.173" v="399" actId="14100"/>
          <ac:graphicFrameMkLst>
            <pc:docMk/>
            <pc:sldMk cId="3127282796" sldId="290"/>
            <ac:graphicFrameMk id="8" creationId="{D805AA5D-984F-6328-D818-F52C2712511F}"/>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3b756a4d4a68d23a/Desktop/final%20sem%20project/SOIL%20CAlculatioo.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3b756a4d4a68d23a/Desktop/final%20sem%20project/SOIL%20CAlculatioo.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0" i="0" u="none" strike="noStrike" kern="1200" spc="70" baseline="0">
                <a:solidFill>
                  <a:schemeClr val="dk1">
                    <a:lumMod val="50000"/>
                    <a:lumOff val="50000"/>
                  </a:schemeClr>
                </a:solidFill>
                <a:latin typeface="+mn-lt"/>
                <a:ea typeface="+mn-ea"/>
                <a:cs typeface="+mn-cs"/>
              </a:defRPr>
            </a:pPr>
            <a:r>
              <a:rPr lang="en-US"/>
              <a:t>Liquid Limit </a:t>
            </a:r>
          </a:p>
        </c:rich>
      </c:tx>
      <c:overlay val="0"/>
      <c:spPr>
        <a:noFill/>
        <a:ln>
          <a:noFill/>
        </a:ln>
        <a:effectLst/>
      </c:spPr>
      <c:txPr>
        <a:bodyPr rot="0" spcFirstLastPara="1" vertOverflow="ellipsis" vert="horz" wrap="square" anchor="ctr" anchorCtr="1"/>
        <a:lstStyle/>
        <a:p>
          <a:pPr>
            <a:defRPr sz="2128" b="0" i="0" u="none" strike="noStrike" kern="1200" spc="70" baseline="0">
              <a:solidFill>
                <a:schemeClr val="dk1">
                  <a:lumMod val="50000"/>
                  <a:lumOff val="50000"/>
                </a:schemeClr>
              </a:solidFill>
              <a:latin typeface="+mn-lt"/>
              <a:ea typeface="+mn-ea"/>
              <a:cs typeface="+mn-cs"/>
            </a:defRPr>
          </a:pPr>
          <a:endParaRPr lang="en-US"/>
        </a:p>
      </c:txPr>
    </c:title>
    <c:autoTitleDeleted val="0"/>
    <c:plotArea>
      <c:layout>
        <c:manualLayout>
          <c:layoutTarget val="inner"/>
          <c:xMode val="edge"/>
          <c:yMode val="edge"/>
          <c:x val="8.9724702695675118E-2"/>
          <c:y val="0.13681989942075884"/>
          <c:w val="0.88121580581817827"/>
          <c:h val="0.72367762111883904"/>
        </c:manualLayout>
      </c:layout>
      <c:scatterChart>
        <c:scatterStyle val="smoothMarker"/>
        <c:varyColors val="0"/>
        <c:ser>
          <c:idx val="0"/>
          <c:order val="0"/>
          <c:tx>
            <c:strRef>
              <c:f>Sheet1!$Y$36</c:f>
              <c:strCache>
                <c:ptCount val="1"/>
                <c:pt idx="0">
                  <c:v>%</c:v>
                </c:pt>
              </c:strCache>
            </c:strRef>
          </c:tx>
          <c:spPr>
            <a:ln w="28575">
              <a:solidFill>
                <a:schemeClr val="accent1">
                  <a:alpha val="20000"/>
                </a:schemeClr>
              </a:solidFill>
            </a:ln>
            <a:effectLst/>
          </c:spPr>
          <c:marker>
            <c:symbol val="circle"/>
            <c:size val="4"/>
            <c:spPr>
              <a:solidFill>
                <a:schemeClr val="accent1"/>
              </a:solidFill>
              <a:ln w="9525" cap="flat" cmpd="sng" algn="ctr">
                <a:solidFill>
                  <a:schemeClr val="accent1"/>
                </a:solidFill>
                <a:round/>
              </a:ln>
              <a:effectLst/>
            </c:spPr>
          </c:marker>
          <c:xVal>
            <c:numRef>
              <c:f>Sheet1!$X$37:$X$41</c:f>
              <c:numCache>
                <c:formatCode>General</c:formatCode>
                <c:ptCount val="5"/>
                <c:pt idx="0">
                  <c:v>69</c:v>
                </c:pt>
                <c:pt idx="1">
                  <c:v>43</c:v>
                </c:pt>
                <c:pt idx="2">
                  <c:v>31</c:v>
                </c:pt>
                <c:pt idx="3">
                  <c:v>19</c:v>
                </c:pt>
                <c:pt idx="4">
                  <c:v>12</c:v>
                </c:pt>
              </c:numCache>
            </c:numRef>
          </c:xVal>
          <c:yVal>
            <c:numRef>
              <c:f>Sheet1!$Y$37:$Y$41</c:f>
              <c:numCache>
                <c:formatCode>General</c:formatCode>
                <c:ptCount val="5"/>
                <c:pt idx="0">
                  <c:v>12.5</c:v>
                </c:pt>
                <c:pt idx="1">
                  <c:v>15</c:v>
                </c:pt>
                <c:pt idx="2">
                  <c:v>20</c:v>
                </c:pt>
                <c:pt idx="3">
                  <c:v>25</c:v>
                </c:pt>
                <c:pt idx="4">
                  <c:v>30</c:v>
                </c:pt>
              </c:numCache>
            </c:numRef>
          </c:yVal>
          <c:smooth val="1"/>
          <c:extLst>
            <c:ext xmlns:c16="http://schemas.microsoft.com/office/drawing/2014/chart" uri="{C3380CC4-5D6E-409C-BE32-E72D297353CC}">
              <c16:uniqueId val="{00000000-64DB-4DD9-8571-25812B7C4D1D}"/>
            </c:ext>
          </c:extLst>
        </c:ser>
        <c:dLbls>
          <c:showLegendKey val="0"/>
          <c:showVal val="0"/>
          <c:showCatName val="0"/>
          <c:showSerName val="0"/>
          <c:showPercent val="0"/>
          <c:showBubbleSize val="0"/>
        </c:dLbls>
        <c:axId val="162307152"/>
        <c:axId val="162310480"/>
      </c:scatterChart>
      <c:valAx>
        <c:axId val="162307152"/>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r>
                  <a:rPr lang="en-IN"/>
                  <a:t>number of blows (n) </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crossAx val="162310480"/>
        <c:crosses val="autoZero"/>
        <c:crossBetween val="midCat"/>
        <c:majorUnit val="5"/>
      </c:valAx>
      <c:valAx>
        <c:axId val="162310480"/>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r>
                  <a:rPr lang="en-US"/>
                  <a:t>water  content (%)</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crossAx val="162307152"/>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57423889360346"/>
          <c:y val="3.9218757158214247E-2"/>
          <c:w val="0.71622098316825156"/>
          <c:h val="0.8500710094853331"/>
        </c:manualLayout>
      </c:layout>
      <c:scatterChart>
        <c:scatterStyle val="smoothMarker"/>
        <c:varyColors val="0"/>
        <c:ser>
          <c:idx val="0"/>
          <c:order val="0"/>
          <c:tx>
            <c:strRef>
              <c:f>'[SOIL CAlculatioo.xlsx]Sheet1'!$F$82</c:f>
              <c:strCache>
                <c:ptCount val="1"/>
                <c:pt idx="0">
                  <c:v>DRY DENSITY </c:v>
                </c:pt>
              </c:strCache>
            </c:strRef>
          </c:tx>
          <c:spPr>
            <a:ln w="28575">
              <a:solidFill>
                <a:schemeClr val="accent1">
                  <a:alpha val="20000"/>
                </a:schemeClr>
              </a:solidFill>
            </a:ln>
            <a:effectLst/>
          </c:spPr>
          <c:marker>
            <c:symbol val="circle"/>
            <c:size val="4"/>
            <c:spPr>
              <a:solidFill>
                <a:schemeClr val="accent1"/>
              </a:solidFill>
              <a:ln w="9525" cap="flat" cmpd="sng" algn="ctr">
                <a:solidFill>
                  <a:schemeClr val="accent1"/>
                </a:solidFill>
                <a:round/>
              </a:ln>
              <a:effectLst/>
            </c:spPr>
          </c:marker>
          <c:xVal>
            <c:numRef>
              <c:f>'[SOIL CAlculatioo.xlsx]Sheet1'!$E$83:$E$89</c:f>
              <c:numCache>
                <c:formatCode>General</c:formatCode>
                <c:ptCount val="7"/>
                <c:pt idx="0">
                  <c:v>5</c:v>
                </c:pt>
                <c:pt idx="1">
                  <c:v>7.5</c:v>
                </c:pt>
                <c:pt idx="2">
                  <c:v>10</c:v>
                </c:pt>
                <c:pt idx="3">
                  <c:v>12.5</c:v>
                </c:pt>
                <c:pt idx="4">
                  <c:v>15</c:v>
                </c:pt>
              </c:numCache>
            </c:numRef>
          </c:xVal>
          <c:yVal>
            <c:numRef>
              <c:f>'[SOIL CAlculatioo.xlsx]Sheet1'!$F$83:$F$89</c:f>
              <c:numCache>
                <c:formatCode>General</c:formatCode>
                <c:ptCount val="7"/>
                <c:pt idx="0">
                  <c:v>1.022</c:v>
                </c:pt>
                <c:pt idx="1">
                  <c:v>1.4493</c:v>
                </c:pt>
                <c:pt idx="2">
                  <c:v>1.4544999999999999</c:v>
                </c:pt>
                <c:pt idx="3">
                  <c:v>1.3787499999999999</c:v>
                </c:pt>
                <c:pt idx="4">
                  <c:v>1.30711</c:v>
                </c:pt>
              </c:numCache>
            </c:numRef>
          </c:yVal>
          <c:smooth val="1"/>
          <c:extLst>
            <c:ext xmlns:c16="http://schemas.microsoft.com/office/drawing/2014/chart" uri="{C3380CC4-5D6E-409C-BE32-E72D297353CC}">
              <c16:uniqueId val="{00000000-9E6C-4D66-902A-1237475D84F4}"/>
            </c:ext>
          </c:extLst>
        </c:ser>
        <c:dLbls>
          <c:showLegendKey val="0"/>
          <c:showVal val="0"/>
          <c:showCatName val="0"/>
          <c:showSerName val="0"/>
          <c:showPercent val="0"/>
          <c:showBubbleSize val="0"/>
        </c:dLbls>
        <c:axId val="1356799647"/>
        <c:axId val="1356801311"/>
      </c:scatterChart>
      <c:valAx>
        <c:axId val="1356799647"/>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r>
                  <a:rPr lang="en-IN"/>
                  <a:t>water content %</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crossAx val="1356801311"/>
        <c:crosses val="autoZero"/>
        <c:crossBetween val="midCat"/>
        <c:majorUnit val="5"/>
      </c:valAx>
      <c:valAx>
        <c:axId val="1356801311"/>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r>
                  <a:rPr lang="en-US"/>
                  <a:t>DRY DENSITY (g/cm3))</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crossAx val="1356799647"/>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20" baseline="0">
                <a:solidFill>
                  <a:schemeClr val="dk1">
                    <a:lumMod val="50000"/>
                    <a:lumOff val="50000"/>
                  </a:schemeClr>
                </a:solidFill>
                <a:latin typeface="+mn-lt"/>
                <a:ea typeface="+mn-ea"/>
                <a:cs typeface="+mn-cs"/>
              </a:defRPr>
            </a:pPr>
            <a:r>
              <a:rPr lang="en-US"/>
              <a:t>CBR BANANA PEEL BIO  POWDER</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dk1">
                  <a:lumMod val="50000"/>
                  <a:lumOff val="50000"/>
                </a:schemeClr>
              </a:solidFill>
              <a:latin typeface="+mn-lt"/>
              <a:ea typeface="+mn-ea"/>
              <a:cs typeface="+mn-cs"/>
            </a:defRPr>
          </a:pPr>
          <a:endParaRPr lang="en-US"/>
        </a:p>
      </c:txPr>
    </c:title>
    <c:autoTitleDeleted val="0"/>
    <c:plotArea>
      <c:layout/>
      <c:scatterChart>
        <c:scatterStyle val="smoothMarker"/>
        <c:varyColors val="0"/>
        <c:ser>
          <c:idx val="0"/>
          <c:order val="0"/>
          <c:tx>
            <c:strRef>
              <c:f>'[SOIL CAlculatioo.xlsx]Sheet1'!$B$215</c:f>
              <c:strCache>
                <c:ptCount val="1"/>
                <c:pt idx="0">
                  <c:v>LOAD in kgf</c:v>
                </c:pt>
              </c:strCache>
            </c:strRef>
          </c:tx>
          <c:spPr>
            <a:ln w="9525" cap="flat" cmpd="sng" algn="ctr">
              <a:solidFill>
                <a:schemeClr val="accent1">
                  <a:alpha val="70000"/>
                </a:schemeClr>
              </a:solidFill>
              <a:prstDash val="sysDot"/>
              <a:round/>
            </a:ln>
            <a:effectLst/>
          </c:spPr>
          <c:marker>
            <c:symbol val="circle"/>
            <c:size val="5"/>
            <c:spPr>
              <a:solidFill>
                <a:schemeClr val="accent1">
                  <a:tint val="70000"/>
                  <a:lumMod val="104000"/>
                </a:schemeClr>
              </a:solidFill>
              <a:ln w="9525" cap="flat" cmpd="sng" algn="ctr">
                <a:solidFill>
                  <a:schemeClr val="accent1">
                    <a:shade val="95000"/>
                  </a:schemeClr>
                </a:solidFill>
                <a:round/>
              </a:ln>
              <a:effectLst/>
            </c:spPr>
          </c:marker>
          <c:xVal>
            <c:numRef>
              <c:f>'[SOIL CAlculatioo.xlsx]Sheet1'!$A$216:$A$228</c:f>
              <c:numCache>
                <c:formatCode>General</c:formatCode>
                <c:ptCount val="13"/>
                <c:pt idx="0">
                  <c:v>0</c:v>
                </c:pt>
                <c:pt idx="1">
                  <c:v>0.2</c:v>
                </c:pt>
                <c:pt idx="2">
                  <c:v>0.4</c:v>
                </c:pt>
                <c:pt idx="3">
                  <c:v>0.6</c:v>
                </c:pt>
                <c:pt idx="4">
                  <c:v>0.8</c:v>
                </c:pt>
                <c:pt idx="5">
                  <c:v>1</c:v>
                </c:pt>
                <c:pt idx="6">
                  <c:v>1.2</c:v>
                </c:pt>
                <c:pt idx="7">
                  <c:v>1.4</c:v>
                </c:pt>
                <c:pt idx="8">
                  <c:v>1.6</c:v>
                </c:pt>
                <c:pt idx="9">
                  <c:v>1.8</c:v>
                </c:pt>
                <c:pt idx="10">
                  <c:v>2</c:v>
                </c:pt>
                <c:pt idx="11">
                  <c:v>2.2000000000000002</c:v>
                </c:pt>
                <c:pt idx="12">
                  <c:v>2.2999999999999998</c:v>
                </c:pt>
              </c:numCache>
            </c:numRef>
          </c:xVal>
          <c:yVal>
            <c:numRef>
              <c:f>'[SOIL CAlculatioo.xlsx]Sheet1'!$B$216:$B$228</c:f>
              <c:numCache>
                <c:formatCode>General</c:formatCode>
                <c:ptCount val="13"/>
                <c:pt idx="0">
                  <c:v>0</c:v>
                </c:pt>
                <c:pt idx="1">
                  <c:v>218</c:v>
                </c:pt>
                <c:pt idx="2">
                  <c:v>309</c:v>
                </c:pt>
                <c:pt idx="3">
                  <c:v>362</c:v>
                </c:pt>
                <c:pt idx="4">
                  <c:v>406</c:v>
                </c:pt>
                <c:pt idx="5">
                  <c:v>447</c:v>
                </c:pt>
                <c:pt idx="6">
                  <c:v>470</c:v>
                </c:pt>
                <c:pt idx="7">
                  <c:v>489</c:v>
                </c:pt>
                <c:pt idx="8">
                  <c:v>511</c:v>
                </c:pt>
                <c:pt idx="9">
                  <c:v>545</c:v>
                </c:pt>
                <c:pt idx="10">
                  <c:v>573</c:v>
                </c:pt>
                <c:pt idx="11">
                  <c:v>617</c:v>
                </c:pt>
                <c:pt idx="12">
                  <c:v>624</c:v>
                </c:pt>
              </c:numCache>
            </c:numRef>
          </c:yVal>
          <c:smooth val="1"/>
          <c:extLst>
            <c:ext xmlns:c16="http://schemas.microsoft.com/office/drawing/2014/chart" uri="{C3380CC4-5D6E-409C-BE32-E72D297353CC}">
              <c16:uniqueId val="{00000000-6FAC-4FB0-A31D-9D9448D39134}"/>
            </c:ext>
          </c:extLst>
        </c:ser>
        <c:dLbls>
          <c:showLegendKey val="0"/>
          <c:showVal val="0"/>
          <c:showCatName val="0"/>
          <c:showSerName val="0"/>
          <c:showPercent val="0"/>
          <c:showBubbleSize val="0"/>
        </c:dLbls>
        <c:axId val="1678246720"/>
        <c:axId val="1678249216"/>
      </c:scatterChart>
      <c:valAx>
        <c:axId val="1678246720"/>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r>
                  <a:rPr lang="en-US"/>
                  <a:t>Penetration in mm</a:t>
                </a:r>
              </a:p>
            </c:rich>
          </c:tx>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rnd">
            <a:solidFill>
              <a:schemeClr val="dk1">
                <a:lumMod val="25000"/>
                <a:lumOff val="75000"/>
              </a:schemeClr>
            </a:solidFill>
            <a:round/>
          </a:ln>
          <a:effectLst/>
        </c:spPr>
        <c:txPr>
          <a:bodyPr rot="-60000000" spcFirstLastPara="1" vertOverflow="ellipsis" vert="horz" wrap="square" anchor="ctr" anchorCtr="1"/>
          <a:lstStyle/>
          <a:p>
            <a:pPr>
              <a:defRPr sz="1197" b="0" i="0" u="none" strike="noStrike" kern="1200" spc="0" baseline="0">
                <a:solidFill>
                  <a:schemeClr val="dk1">
                    <a:lumMod val="65000"/>
                    <a:lumOff val="35000"/>
                  </a:schemeClr>
                </a:solidFill>
                <a:latin typeface="+mn-lt"/>
                <a:ea typeface="+mn-ea"/>
                <a:cs typeface="+mn-cs"/>
              </a:defRPr>
            </a:pPr>
            <a:endParaRPr lang="en-US"/>
          </a:p>
        </c:txPr>
        <c:crossAx val="1678249216"/>
        <c:crosses val="autoZero"/>
        <c:crossBetween val="midCat"/>
      </c:valAx>
      <c:valAx>
        <c:axId val="1678249216"/>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r>
                  <a:rPr lang="en-US"/>
                  <a:t>LOAD in kgf</a:t>
                </a:r>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rnd">
            <a:solidFill>
              <a:schemeClr val="dk1">
                <a:lumMod val="25000"/>
                <a:lumOff val="75000"/>
              </a:schemeClr>
            </a:solidFill>
            <a:round/>
          </a:ln>
          <a:effectLst/>
        </c:spPr>
        <c:txPr>
          <a:bodyPr rot="-60000000" spcFirstLastPara="1" vertOverflow="ellipsis" vert="horz" wrap="square" anchor="ctr" anchorCtr="1"/>
          <a:lstStyle/>
          <a:p>
            <a:pPr>
              <a:defRPr sz="1197" b="0" i="0" u="none" strike="noStrike" kern="1200" spc="0" baseline="0">
                <a:solidFill>
                  <a:schemeClr val="dk1">
                    <a:lumMod val="65000"/>
                    <a:lumOff val="35000"/>
                  </a:schemeClr>
                </a:solidFill>
                <a:latin typeface="+mn-lt"/>
                <a:ea typeface="+mn-ea"/>
                <a:cs typeface="+mn-cs"/>
              </a:defRPr>
            </a:pPr>
            <a:endParaRPr lang="en-US"/>
          </a:p>
        </c:txPr>
        <c:crossAx val="1678246720"/>
        <c:crosses val="autoZero"/>
        <c:crossBetween val="midCat"/>
      </c:valAx>
      <c:spPr>
        <a:gradFill>
          <a:gsLst>
            <a:gs pos="100000">
              <a:schemeClr val="lt1">
                <a:lumMod val="95000"/>
              </a:schemeClr>
            </a:gs>
            <a:gs pos="0">
              <a:schemeClr val="lt1">
                <a:alpha val="0"/>
              </a:schemeClr>
            </a:gs>
          </a:gsLst>
          <a:lin ang="5400000" scaled="0"/>
        </a:grad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spc="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v>virgin soil </c:v>
          </c:tx>
          <c:spPr>
            <a:ln w="28575">
              <a:solidFill>
                <a:schemeClr val="accent1">
                  <a:alpha val="20000"/>
                </a:schemeClr>
              </a:solidFill>
            </a:ln>
            <a:effectLst/>
          </c:spPr>
          <c:marker>
            <c:symbol val="circle"/>
            <c:size val="4"/>
            <c:spPr>
              <a:solidFill>
                <a:schemeClr val="accent1"/>
              </a:solidFill>
              <a:ln w="9525" cap="flat" cmpd="sng" algn="ctr">
                <a:solidFill>
                  <a:schemeClr val="accent1"/>
                </a:solidFill>
                <a:round/>
              </a:ln>
              <a:effectLst/>
            </c:spPr>
          </c:marker>
          <c:xVal>
            <c:numRef>
              <c:f>Sheet1!$F$3:$F$29</c:f>
              <c:numCache>
                <c:formatCode>General</c:formatCode>
                <c:ptCount val="27"/>
                <c:pt idx="0">
                  <c:v>1.4666666666666669E-3</c:v>
                </c:pt>
                <c:pt idx="1">
                  <c:v>2.8933333333333333E-3</c:v>
                </c:pt>
                <c:pt idx="2">
                  <c:v>3.6266666666666669E-3</c:v>
                </c:pt>
                <c:pt idx="3">
                  <c:v>4.1733333333333336E-3</c:v>
                </c:pt>
                <c:pt idx="4">
                  <c:v>4.8666666666666667E-3</c:v>
                </c:pt>
                <c:pt idx="5">
                  <c:v>5.6933333333333341E-3</c:v>
                </c:pt>
                <c:pt idx="6">
                  <c:v>6.1333333333333344E-3</c:v>
                </c:pt>
                <c:pt idx="7">
                  <c:v>6.4266666666666673E-3</c:v>
                </c:pt>
                <c:pt idx="8">
                  <c:v>7.0000000000000001E-3</c:v>
                </c:pt>
                <c:pt idx="9">
                  <c:v>7.3333333333333341E-3</c:v>
                </c:pt>
                <c:pt idx="10">
                  <c:v>8.0933333333333326E-3</c:v>
                </c:pt>
                <c:pt idx="11">
                  <c:v>8.4133333333333334E-3</c:v>
                </c:pt>
                <c:pt idx="12">
                  <c:v>8.9333333333333331E-3</c:v>
                </c:pt>
                <c:pt idx="13">
                  <c:v>9.6533333333333332E-3</c:v>
                </c:pt>
                <c:pt idx="14">
                  <c:v>1.1160000000000002E-2</c:v>
                </c:pt>
                <c:pt idx="15">
                  <c:v>1.1720000000000001E-2</c:v>
                </c:pt>
                <c:pt idx="16">
                  <c:v>1.1986666666666666E-2</c:v>
                </c:pt>
                <c:pt idx="17">
                  <c:v>1.2253333333333333E-2</c:v>
                </c:pt>
                <c:pt idx="18">
                  <c:v>1.2546666666666668E-2</c:v>
                </c:pt>
                <c:pt idx="19">
                  <c:v>1.2893333333333333E-2</c:v>
                </c:pt>
                <c:pt idx="20">
                  <c:v>1.3306666666666666E-2</c:v>
                </c:pt>
                <c:pt idx="21">
                  <c:v>1.376E-2</c:v>
                </c:pt>
                <c:pt idx="22">
                  <c:v>1.4280000000000003E-2</c:v>
                </c:pt>
                <c:pt idx="23">
                  <c:v>1.4893333333333333E-2</c:v>
                </c:pt>
                <c:pt idx="24">
                  <c:v>1.5733333333333335E-2</c:v>
                </c:pt>
                <c:pt idx="25">
                  <c:v>1.6213333333333333E-2</c:v>
                </c:pt>
                <c:pt idx="26">
                  <c:v>1.6639999999999999E-2</c:v>
                </c:pt>
              </c:numCache>
            </c:numRef>
          </c:xVal>
          <c:yVal>
            <c:numRef>
              <c:f>Sheet1!$I$3:$I$29</c:f>
              <c:numCache>
                <c:formatCode>General</c:formatCode>
                <c:ptCount val="27"/>
                <c:pt idx="0">
                  <c:v>3.1196216560509557E-3</c:v>
                </c:pt>
                <c:pt idx="1">
                  <c:v>6.2303289171974519E-3</c:v>
                </c:pt>
                <c:pt idx="2">
                  <c:v>9.3386201273885344E-3</c:v>
                </c:pt>
                <c:pt idx="3">
                  <c:v>1.2444661910828025E-2</c:v>
                </c:pt>
                <c:pt idx="4">
                  <c:v>1.5544996815286625E-2</c:v>
                </c:pt>
                <c:pt idx="5">
                  <c:v>1.8638500127388533E-2</c:v>
                </c:pt>
                <c:pt idx="6">
                  <c:v>2.1735294267515925E-2</c:v>
                </c:pt>
                <c:pt idx="7">
                  <c:v>2.4833004840764332E-2</c:v>
                </c:pt>
                <c:pt idx="8">
                  <c:v>2.792100955414013E-2</c:v>
                </c:pt>
                <c:pt idx="9">
                  <c:v>3.1012929936305736E-2</c:v>
                </c:pt>
                <c:pt idx="10">
                  <c:v>3.4088104585987267E-2</c:v>
                </c:pt>
                <c:pt idx="11">
                  <c:v>3.7175026242038216E-2</c:v>
                </c:pt>
                <c:pt idx="12">
                  <c:v>4.0251825477707011E-2</c:v>
                </c:pt>
                <c:pt idx="13">
                  <c:v>4.3316627770700639E-2</c:v>
                </c:pt>
                <c:pt idx="14">
                  <c:v>4.6340065605095543E-2</c:v>
                </c:pt>
                <c:pt idx="15">
                  <c:v>4.9401410445859877E-2</c:v>
                </c:pt>
                <c:pt idx="16">
                  <c:v>5.2474835541401275E-2</c:v>
                </c:pt>
                <c:pt idx="17">
                  <c:v>5.5546594394904468E-2</c:v>
                </c:pt>
                <c:pt idx="18">
                  <c:v>5.8615104076433111E-2</c:v>
                </c:pt>
                <c:pt idx="19">
                  <c:v>6.1678448407643319E-2</c:v>
                </c:pt>
                <c:pt idx="20">
                  <c:v>6.4735252738853513E-2</c:v>
                </c:pt>
                <c:pt idx="21">
                  <c:v>6.77867250955414E-2</c:v>
                </c:pt>
                <c:pt idx="22">
                  <c:v>7.0830574394904464E-2</c:v>
                </c:pt>
                <c:pt idx="23">
                  <c:v>7.3864176305732485E-2</c:v>
                </c:pt>
                <c:pt idx="24">
                  <c:v>7.6876242038216566E-2</c:v>
                </c:pt>
                <c:pt idx="25">
                  <c:v>7.9912301656050969E-2</c:v>
                </c:pt>
                <c:pt idx="26">
                  <c:v>7.3733209681528661E-2</c:v>
                </c:pt>
              </c:numCache>
            </c:numRef>
          </c:yVal>
          <c:smooth val="1"/>
          <c:extLst>
            <c:ext xmlns:c16="http://schemas.microsoft.com/office/drawing/2014/chart" uri="{C3380CC4-5D6E-409C-BE32-E72D297353CC}">
              <c16:uniqueId val="{00000000-3A41-4BDE-B161-11E0F432CAEE}"/>
            </c:ext>
          </c:extLst>
        </c:ser>
        <c:ser>
          <c:idx val="1"/>
          <c:order val="1"/>
          <c:tx>
            <c:v>2%</c:v>
          </c:tx>
          <c:spPr>
            <a:ln w="28575">
              <a:solidFill>
                <a:schemeClr val="accent2">
                  <a:alpha val="20000"/>
                </a:schemeClr>
              </a:solidFill>
            </a:ln>
            <a:effectLst/>
          </c:spPr>
          <c:marker>
            <c:symbol val="circle"/>
            <c:size val="4"/>
            <c:spPr>
              <a:solidFill>
                <a:schemeClr val="accent2"/>
              </a:solidFill>
              <a:ln w="9525" cap="flat" cmpd="sng" algn="ctr">
                <a:solidFill>
                  <a:schemeClr val="accent2"/>
                </a:solidFill>
                <a:round/>
              </a:ln>
              <a:effectLst/>
            </c:spPr>
          </c:marker>
          <c:xVal>
            <c:numRef>
              <c:f>Sheet1!$F$40:$F$55</c:f>
              <c:numCache>
                <c:formatCode>General</c:formatCode>
                <c:ptCount val="16"/>
                <c:pt idx="0">
                  <c:v>7.4933333333333345E-3</c:v>
                </c:pt>
                <c:pt idx="1">
                  <c:v>8.2266666666666668E-3</c:v>
                </c:pt>
                <c:pt idx="2">
                  <c:v>9.1199999999999996E-3</c:v>
                </c:pt>
                <c:pt idx="3">
                  <c:v>9.9866666666666663E-3</c:v>
                </c:pt>
                <c:pt idx="4">
                  <c:v>1.0786666666666667E-2</c:v>
                </c:pt>
                <c:pt idx="5">
                  <c:v>1.1639999999999999E-2</c:v>
                </c:pt>
                <c:pt idx="6">
                  <c:v>1.2586666666666666E-2</c:v>
                </c:pt>
                <c:pt idx="7">
                  <c:v>1.2906666666666667E-2</c:v>
                </c:pt>
                <c:pt idx="8">
                  <c:v>1.3879999999999998E-2</c:v>
                </c:pt>
                <c:pt idx="9">
                  <c:v>1.4653333333333332E-2</c:v>
                </c:pt>
                <c:pt idx="10">
                  <c:v>1.5253333333333332E-2</c:v>
                </c:pt>
                <c:pt idx="11">
                  <c:v>1.5679999999999999E-2</c:v>
                </c:pt>
                <c:pt idx="12">
                  <c:v>1.6373333333333337E-2</c:v>
                </c:pt>
                <c:pt idx="13">
                  <c:v>1.6426666666666666E-2</c:v>
                </c:pt>
                <c:pt idx="14">
                  <c:v>1.7253333333333332E-2</c:v>
                </c:pt>
                <c:pt idx="15">
                  <c:v>1.7533333333333331E-2</c:v>
                </c:pt>
              </c:numCache>
            </c:numRef>
          </c:xVal>
          <c:yVal>
            <c:numRef>
              <c:f>Sheet1!$I$40:$I$55</c:f>
              <c:numCache>
                <c:formatCode>General</c:formatCode>
                <c:ptCount val="16"/>
                <c:pt idx="0">
                  <c:v>3.1007931210191081E-3</c:v>
                </c:pt>
                <c:pt idx="1">
                  <c:v>6.197004076433121E-3</c:v>
                </c:pt>
                <c:pt idx="2">
                  <c:v>9.2871332484076429E-3</c:v>
                </c:pt>
                <c:pt idx="3">
                  <c:v>1.2372013757961783E-2</c:v>
                </c:pt>
                <c:pt idx="4">
                  <c:v>1.5452520382165604E-2</c:v>
                </c:pt>
                <c:pt idx="5">
                  <c:v>1.8527028535031846E-2</c:v>
                </c:pt>
                <c:pt idx="6">
                  <c:v>2.1594163566878981E-2</c:v>
                </c:pt>
                <c:pt idx="7">
                  <c:v>2.4671046114649684E-2</c:v>
                </c:pt>
                <c:pt idx="8">
                  <c:v>2.7742776791465699E-2</c:v>
                </c:pt>
                <c:pt idx="9">
                  <c:v>3.0784238216560511E-2</c:v>
                </c:pt>
                <c:pt idx="10">
                  <c:v>3.3842042292993632E-2</c:v>
                </c:pt>
                <c:pt idx="11">
                  <c:v>3.6902595668789805E-2</c:v>
                </c:pt>
                <c:pt idx="12">
                  <c:v>3.9949652484076441E-2</c:v>
                </c:pt>
                <c:pt idx="13">
                  <c:v>4.302036993630573E-2</c:v>
                </c:pt>
                <c:pt idx="14">
                  <c:v>3.9913911592356695E-2</c:v>
                </c:pt>
                <c:pt idx="15">
                  <c:v>3.3763687261146501E-2</c:v>
                </c:pt>
              </c:numCache>
            </c:numRef>
          </c:yVal>
          <c:smooth val="1"/>
          <c:extLst>
            <c:ext xmlns:c16="http://schemas.microsoft.com/office/drawing/2014/chart" uri="{C3380CC4-5D6E-409C-BE32-E72D297353CC}">
              <c16:uniqueId val="{00000001-3A41-4BDE-B161-11E0F432CAEE}"/>
            </c:ext>
          </c:extLst>
        </c:ser>
        <c:ser>
          <c:idx val="2"/>
          <c:order val="2"/>
          <c:tx>
            <c:v>4%</c:v>
          </c:tx>
          <c:spPr>
            <a:ln w="28575">
              <a:solidFill>
                <a:schemeClr val="accent3">
                  <a:alpha val="20000"/>
                </a:schemeClr>
              </a:solidFill>
            </a:ln>
            <a:effectLst/>
          </c:spPr>
          <c:marker>
            <c:symbol val="circle"/>
            <c:size val="4"/>
            <c:spPr>
              <a:solidFill>
                <a:schemeClr val="accent3"/>
              </a:solidFill>
              <a:ln w="9525" cap="flat" cmpd="sng" algn="ctr">
                <a:solidFill>
                  <a:schemeClr val="accent3"/>
                </a:solidFill>
                <a:round/>
              </a:ln>
              <a:effectLst/>
            </c:spPr>
          </c:marker>
          <c:xVal>
            <c:numRef>
              <c:f>Sheet1!$F$60:$F$70</c:f>
              <c:numCache>
                <c:formatCode>General</c:formatCode>
                <c:ptCount val="11"/>
                <c:pt idx="0">
                  <c:v>6.2533333333333338E-3</c:v>
                </c:pt>
                <c:pt idx="1">
                  <c:v>7.6933333333333341E-3</c:v>
                </c:pt>
                <c:pt idx="2">
                  <c:v>8.5599999999999999E-3</c:v>
                </c:pt>
                <c:pt idx="3">
                  <c:v>1.06E-2</c:v>
                </c:pt>
                <c:pt idx="4">
                  <c:v>1.0693333333333332E-2</c:v>
                </c:pt>
                <c:pt idx="5">
                  <c:v>1.0893333333333333E-2</c:v>
                </c:pt>
                <c:pt idx="6">
                  <c:v>1.1186666666666668E-2</c:v>
                </c:pt>
                <c:pt idx="7">
                  <c:v>1.2093333333333334E-2</c:v>
                </c:pt>
                <c:pt idx="8">
                  <c:v>1.3506666666666669E-2</c:v>
                </c:pt>
                <c:pt idx="9">
                  <c:v>1.4693333333333331E-2</c:v>
                </c:pt>
                <c:pt idx="10">
                  <c:v>1.5386666666666668E-2</c:v>
                </c:pt>
              </c:numCache>
            </c:numRef>
          </c:xVal>
          <c:yVal>
            <c:numRef>
              <c:f>Sheet1!$I$60:$I$70</c:f>
              <c:numCache>
                <c:formatCode>General</c:formatCode>
                <c:ptCount val="11"/>
                <c:pt idx="0">
                  <c:v>3.1046671337579619E-3</c:v>
                </c:pt>
                <c:pt idx="1">
                  <c:v>6.2003365605095536E-3</c:v>
                </c:pt>
                <c:pt idx="2">
                  <c:v>9.2923819108280247E-3</c:v>
                </c:pt>
                <c:pt idx="3">
                  <c:v>1.2364349044585986E-2</c:v>
                </c:pt>
                <c:pt idx="4">
                  <c:v>1.5453978343949045E-2</c:v>
                </c:pt>
                <c:pt idx="5">
                  <c:v>1.8541024968152867E-2</c:v>
                </c:pt>
                <c:pt idx="6">
                  <c:v>2.1624780764331213E-2</c:v>
                </c:pt>
                <c:pt idx="7">
                  <c:v>2.4691374267515925E-2</c:v>
                </c:pt>
                <c:pt idx="8">
                  <c:v>2.7738056178343951E-2</c:v>
                </c:pt>
                <c:pt idx="9">
                  <c:v>3.0782988535031846E-2</c:v>
                </c:pt>
                <c:pt idx="10">
                  <c:v>2.4609061910828026E-2</c:v>
                </c:pt>
              </c:numCache>
            </c:numRef>
          </c:yVal>
          <c:smooth val="1"/>
          <c:extLst>
            <c:ext xmlns:c16="http://schemas.microsoft.com/office/drawing/2014/chart" uri="{C3380CC4-5D6E-409C-BE32-E72D297353CC}">
              <c16:uniqueId val="{00000002-3A41-4BDE-B161-11E0F432CAEE}"/>
            </c:ext>
          </c:extLst>
        </c:ser>
        <c:ser>
          <c:idx val="3"/>
          <c:order val="3"/>
          <c:tx>
            <c:v>6%</c:v>
          </c:tx>
          <c:spPr>
            <a:ln w="28575">
              <a:solidFill>
                <a:schemeClr val="accent4">
                  <a:alpha val="20000"/>
                </a:schemeClr>
              </a:solidFill>
            </a:ln>
            <a:effectLst/>
          </c:spPr>
          <c:marker>
            <c:symbol val="circle"/>
            <c:size val="4"/>
            <c:spPr>
              <a:solidFill>
                <a:schemeClr val="accent4"/>
              </a:solidFill>
              <a:ln w="9525" cap="flat" cmpd="sng" algn="ctr">
                <a:solidFill>
                  <a:schemeClr val="accent4"/>
                </a:solidFill>
                <a:round/>
              </a:ln>
              <a:effectLst/>
            </c:spPr>
          </c:marker>
          <c:xVal>
            <c:numRef>
              <c:f>Sheet1!$F$77:$F$85</c:f>
              <c:numCache>
                <c:formatCode>General</c:formatCode>
                <c:ptCount val="9"/>
                <c:pt idx="0">
                  <c:v>7.2933333333333322E-3</c:v>
                </c:pt>
                <c:pt idx="1">
                  <c:v>8.2799999999999992E-3</c:v>
                </c:pt>
                <c:pt idx="2">
                  <c:v>8.5333333333333337E-3</c:v>
                </c:pt>
                <c:pt idx="3">
                  <c:v>9.8533333333333355E-3</c:v>
                </c:pt>
                <c:pt idx="4">
                  <c:v>1.1226666666666666E-2</c:v>
                </c:pt>
                <c:pt idx="5">
                  <c:v>1.1986666666666666E-2</c:v>
                </c:pt>
                <c:pt idx="6">
                  <c:v>1.2093333333333334E-2</c:v>
                </c:pt>
                <c:pt idx="7">
                  <c:v>1.3520000000000001E-2</c:v>
                </c:pt>
                <c:pt idx="8">
                  <c:v>1.4466666666666666E-2</c:v>
                </c:pt>
              </c:numCache>
            </c:numRef>
          </c:xVal>
          <c:yVal>
            <c:numRef>
              <c:f>Sheet1!$I$77:$I$85</c:f>
              <c:numCache>
                <c:formatCode>General</c:formatCode>
                <c:ptCount val="9"/>
                <c:pt idx="0">
                  <c:v>3.1014179617834393E-3</c:v>
                </c:pt>
                <c:pt idx="1">
                  <c:v>6.1966708280254785E-3</c:v>
                </c:pt>
                <c:pt idx="2">
                  <c:v>9.2926318471337581E-3</c:v>
                </c:pt>
                <c:pt idx="3">
                  <c:v>1.237368E-2</c:v>
                </c:pt>
                <c:pt idx="4">
                  <c:v>1.5445647133757961E-2</c:v>
                </c:pt>
                <c:pt idx="5">
                  <c:v>1.8520530191082803E-2</c:v>
                </c:pt>
                <c:pt idx="6">
                  <c:v>2.1604952484076435E-2</c:v>
                </c:pt>
                <c:pt idx="7">
                  <c:v>2.465571668789809E-2</c:v>
                </c:pt>
                <c:pt idx="8">
                  <c:v>1.8474042038216561E-2</c:v>
                </c:pt>
              </c:numCache>
            </c:numRef>
          </c:yVal>
          <c:smooth val="1"/>
          <c:extLst>
            <c:ext xmlns:c16="http://schemas.microsoft.com/office/drawing/2014/chart" uri="{C3380CC4-5D6E-409C-BE32-E72D297353CC}">
              <c16:uniqueId val="{00000003-3A41-4BDE-B161-11E0F432CAEE}"/>
            </c:ext>
          </c:extLst>
        </c:ser>
        <c:ser>
          <c:idx val="4"/>
          <c:order val="4"/>
          <c:tx>
            <c:v>8%</c:v>
          </c:tx>
          <c:spPr>
            <a:ln w="28575">
              <a:solidFill>
                <a:schemeClr val="accent5">
                  <a:alpha val="20000"/>
                </a:schemeClr>
              </a:solidFill>
            </a:ln>
            <a:effectLst/>
          </c:spPr>
          <c:marker>
            <c:symbol val="circle"/>
            <c:size val="4"/>
            <c:spPr>
              <a:solidFill>
                <a:schemeClr val="accent5"/>
              </a:solidFill>
              <a:ln w="9525" cap="flat" cmpd="sng" algn="ctr">
                <a:solidFill>
                  <a:schemeClr val="accent5"/>
                </a:solidFill>
                <a:round/>
              </a:ln>
              <a:effectLst/>
            </c:spPr>
          </c:marker>
          <c:xVal>
            <c:numRef>
              <c:f>Sheet1!$F$91:$F$95</c:f>
              <c:numCache>
                <c:formatCode>General</c:formatCode>
                <c:ptCount val="5"/>
                <c:pt idx="0">
                  <c:v>8.0933333333333326E-3</c:v>
                </c:pt>
                <c:pt idx="1">
                  <c:v>1.1053333333333333E-2</c:v>
                </c:pt>
                <c:pt idx="2">
                  <c:v>1.2226666666666667E-2</c:v>
                </c:pt>
                <c:pt idx="3">
                  <c:v>1.4373333333333332E-2</c:v>
                </c:pt>
                <c:pt idx="4">
                  <c:v>1.4546666666666666E-2</c:v>
                </c:pt>
              </c:numCache>
            </c:numRef>
          </c:xVal>
          <c:yVal>
            <c:numRef>
              <c:f>Sheet1!$I$91:$I$95</c:f>
              <c:numCache>
                <c:formatCode>General</c:formatCode>
                <c:ptCount val="5"/>
                <c:pt idx="0">
                  <c:v>3.0989185987261151E-3</c:v>
                </c:pt>
                <c:pt idx="1">
                  <c:v>6.1793419108280255E-3</c:v>
                </c:pt>
                <c:pt idx="2">
                  <c:v>9.2580156687898079E-3</c:v>
                </c:pt>
                <c:pt idx="3">
                  <c:v>1.2317194394904458E-2</c:v>
                </c:pt>
                <c:pt idx="4">
                  <c:v>9.2362712101910823E-3</c:v>
                </c:pt>
              </c:numCache>
            </c:numRef>
          </c:yVal>
          <c:smooth val="1"/>
          <c:extLst>
            <c:ext xmlns:c16="http://schemas.microsoft.com/office/drawing/2014/chart" uri="{C3380CC4-5D6E-409C-BE32-E72D297353CC}">
              <c16:uniqueId val="{00000004-3A41-4BDE-B161-11E0F432CAEE}"/>
            </c:ext>
          </c:extLst>
        </c:ser>
        <c:dLbls>
          <c:showLegendKey val="0"/>
          <c:showVal val="0"/>
          <c:showCatName val="0"/>
          <c:showSerName val="0"/>
          <c:showPercent val="0"/>
          <c:showBubbleSize val="0"/>
        </c:dLbls>
        <c:axId val="1062396847"/>
        <c:axId val="1062409327"/>
      </c:scatterChart>
      <c:valAx>
        <c:axId val="1062396847"/>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r>
                  <a:rPr lang="en-US"/>
                  <a:t>strain</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crossAx val="1062409327"/>
        <c:crosses val="autoZero"/>
        <c:crossBetween val="midCat"/>
      </c:valAx>
      <c:valAx>
        <c:axId val="1062409327"/>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r>
                  <a:rPr lang="en-US"/>
                  <a:t>stress</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crossAx val="1062396847"/>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44779486485692"/>
          <c:y val="1.3915176768926077E-2"/>
          <c:w val="0.81057240578456247"/>
          <c:h val="0.86774846834309749"/>
        </c:manualLayout>
      </c:layout>
      <c:barChart>
        <c:barDir val="col"/>
        <c:grouping val="clustered"/>
        <c:varyColors val="0"/>
        <c:ser>
          <c:idx val="0"/>
          <c:order val="0"/>
          <c:tx>
            <c:strRef>
              <c:f>Sheet1!$AH$98</c:f>
              <c:strCache>
                <c:ptCount val="1"/>
                <c:pt idx="0">
                  <c:v>UCS Value(Kg/cm)</c:v>
                </c:pt>
              </c:strCache>
            </c:strRef>
          </c:tx>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Sheet1!$AG$99:$AG$103</c:f>
              <c:strCache>
                <c:ptCount val="5"/>
                <c:pt idx="0">
                  <c:v>Virgin soil</c:v>
                </c:pt>
                <c:pt idx="1">
                  <c:v>Soil+ 2% BPP</c:v>
                </c:pt>
                <c:pt idx="2">
                  <c:v>Soil+ 4% BPP</c:v>
                </c:pt>
                <c:pt idx="3">
                  <c:v>Soil+ 6% BPP</c:v>
                </c:pt>
                <c:pt idx="4">
                  <c:v>Soil+ 8% BPP</c:v>
                </c:pt>
              </c:strCache>
            </c:strRef>
          </c:cat>
          <c:val>
            <c:numRef>
              <c:f>Sheet1!$AH$99:$AH$103</c:f>
              <c:numCache>
                <c:formatCode>General</c:formatCode>
                <c:ptCount val="5"/>
                <c:pt idx="0">
                  <c:v>7.9911999999999997E-2</c:v>
                </c:pt>
                <c:pt idx="1">
                  <c:v>4.3020000000000003E-2</c:v>
                </c:pt>
                <c:pt idx="2">
                  <c:v>3.0783000000000001E-2</c:v>
                </c:pt>
                <c:pt idx="3">
                  <c:v>2.4656000000000001E-2</c:v>
                </c:pt>
                <c:pt idx="4">
                  <c:v>2.4656000000000001E-2</c:v>
                </c:pt>
              </c:numCache>
            </c:numRef>
          </c:val>
          <c:extLst>
            <c:ext xmlns:c16="http://schemas.microsoft.com/office/drawing/2014/chart" uri="{C3380CC4-5D6E-409C-BE32-E72D297353CC}">
              <c16:uniqueId val="{00000000-6423-4CA2-BCBD-0E64D685CA46}"/>
            </c:ext>
          </c:extLst>
        </c:ser>
        <c:dLbls>
          <c:dLblPos val="inEnd"/>
          <c:showLegendKey val="0"/>
          <c:showVal val="1"/>
          <c:showCatName val="0"/>
          <c:showSerName val="0"/>
          <c:showPercent val="0"/>
          <c:showBubbleSize val="0"/>
        </c:dLbls>
        <c:gapWidth val="41"/>
        <c:axId val="1964326735"/>
        <c:axId val="1964329231"/>
      </c:barChart>
      <c:catAx>
        <c:axId val="1964326735"/>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effectLst/>
                <a:latin typeface="+mn-lt"/>
                <a:ea typeface="+mn-ea"/>
                <a:cs typeface="+mn-cs"/>
              </a:defRPr>
            </a:pPr>
            <a:endParaRPr lang="en-US"/>
          </a:p>
        </c:txPr>
        <c:crossAx val="1964329231"/>
        <c:crosses val="autoZero"/>
        <c:auto val="1"/>
        <c:lblAlgn val="ctr"/>
        <c:lblOffset val="100"/>
        <c:noMultiLvlLbl val="0"/>
      </c:catAx>
      <c:valAx>
        <c:axId val="1964329231"/>
        <c:scaling>
          <c:orientation val="minMax"/>
        </c:scaling>
        <c:delete val="1"/>
        <c:axPos val="l"/>
        <c:title>
          <c:tx>
            <c:rich>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IN"/>
                  <a:t>UGS Value</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964326735"/>
        <c:crosses val="autoZero"/>
        <c:crossBetween val="between"/>
      </c:valAx>
      <c:dTable>
        <c:showHorzBorder val="1"/>
        <c:showVertBorder val="1"/>
        <c:showOutline val="1"/>
        <c:showKeys val="1"/>
        <c:spPr>
          <a:noFill/>
          <a:ln w="9525">
            <a:solidFill>
              <a:schemeClr val="dk1">
                <a:lumMod val="15000"/>
                <a:lumOff val="85000"/>
              </a:schemeClr>
            </a:solidFill>
          </a:ln>
          <a:effectLst/>
        </c:spPr>
        <c:txPr>
          <a:bodyPr rot="0" spcFirstLastPara="1" vertOverflow="ellipsis" vert="horz" wrap="square" anchor="ctr" anchorCtr="1"/>
          <a:lstStyle/>
          <a:p>
            <a:pPr rtl="0">
              <a:defRPr sz="1197" b="0" i="0" u="none" strike="noStrike" kern="1200" baseline="0">
                <a:solidFill>
                  <a:schemeClr val="dk1">
                    <a:lumMod val="65000"/>
                    <a:lumOff val="35000"/>
                  </a:schemeClr>
                </a:solidFill>
                <a:latin typeface="+mn-lt"/>
                <a:ea typeface="+mn-ea"/>
                <a:cs typeface="+mn-cs"/>
              </a:defRPr>
            </a:pPr>
            <a:endParaRPr lang="en-US"/>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4">
  <cs:axisTitle>
    <cs:lnRef idx="0"/>
    <cs:fillRef idx="0"/>
    <cs:effectRef idx="0"/>
    <cs:fontRef idx="minor">
      <a:schemeClr val="dk1">
        <a:lumMod val="50000"/>
        <a:lumOff val="50000"/>
      </a:schemeClr>
    </cs:fontRef>
    <cs:defRPr sz="1197" b="1" kern="1200"/>
  </cs:axisTitle>
  <cs:categoryAxis>
    <cs:lnRef idx="0"/>
    <cs:fillRef idx="0"/>
    <cs:effectRef idx="0"/>
    <cs:fontRef idx="minor">
      <a:schemeClr val="dk1">
        <a:lumMod val="50000"/>
        <a:lumOff val="50000"/>
      </a:schemeClr>
    </cs:fontRef>
    <cs:spPr>
      <a:ln w="9525" cap="flat" cmpd="sng" algn="ctr">
        <a:solidFill>
          <a:schemeClr val="dk1">
            <a:lumMod val="15000"/>
            <a:lumOff val="85000"/>
          </a:schemeClr>
        </a:solidFill>
        <a:round/>
      </a:ln>
    </cs:spPr>
    <cs:defRPr sz="1197" kern="1200"/>
  </cs:categoryAxis>
  <cs:chartArea>
    <cs:lnRef idx="0"/>
    <cs:fillRef idx="0"/>
    <cs:effectRef idx="0"/>
    <cs:fontRef idx="minor">
      <a:schemeClr val="dk1"/>
    </cs:fontRef>
    <cs: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a:solidFill>
          <a:schemeClr val="phClr">
            <a:alpha val="20000"/>
          </a:schemeClr>
        </a:solidFill>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dk1">
        <a:lumMod val="50000"/>
        <a:lumOff val="50000"/>
      </a:schemeClr>
    </cs:fontRef>
    <cs:spPr>
      <a:ln w="9525" cap="rnd">
        <a:solidFill>
          <a:schemeClr val="dk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a:solidFill>
          <a:schemeClr val="dk1">
            <a:lumMod val="50000"/>
            <a:lumOff val="50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15000"/>
            <a:lumOff val="85000"/>
          </a:schemeClr>
        </a:solidFill>
        <a:round/>
      </a:ln>
    </cs:spPr>
  </cs:gridlineMajor>
  <cs:gridlineMinor>
    <cs:lnRef idx="0"/>
    <cs:fillRef idx="0"/>
    <cs:effectRef idx="0"/>
    <cs:fontRef idx="minor">
      <a:schemeClr val="tx1"/>
    </cs:fontRef>
    <cs:spPr>
      <a:ln w="9525" cap="flat" cmpd="sng" algn="ctr">
        <a:solidFill>
          <a:schemeClr val="dk1">
            <a:lumMod val="5000"/>
            <a:lumOff val="95000"/>
          </a:schemeClr>
        </a:solidFill>
        <a:round/>
      </a:ln>
    </cs:spPr>
  </cs:gridlineMinor>
  <cs:hiLoLine>
    <cs:lnRef idx="0"/>
    <cs:fillRef idx="0"/>
    <cs:effectRef idx="0"/>
    <cs:fontRef idx="minor">
      <a:schemeClr val="tx1"/>
    </cs:fontRef>
    <cs:spPr>
      <a:ln w="9525">
        <a:solidFill>
          <a:schemeClr val="dk1">
            <a:lumMod val="35000"/>
            <a:lumOff val="6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50000"/>
        <a:lumOff val="50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tx1">
        <a:lumMod val="50000"/>
        <a:lumOff val="50000"/>
      </a:schemeClr>
    </cs:fontRef>
    <cs:spPr>
      <a:ln w="9525">
        <a:solidFill>
          <a:schemeClr val="dk1">
            <a:lumMod val="15000"/>
            <a:lumOff val="85000"/>
          </a:schemeClr>
        </a:solidFill>
      </a:ln>
    </cs:spPr>
    <cs:defRPr sz="1197"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50000"/>
        <a:lumOff val="50000"/>
      </a:schemeClr>
    </cs:fontRef>
    <cs:defRPr sz="2128" b="0" kern="1200" spc="70" baseline="0"/>
  </cs:title>
  <cs:trendline>
    <cs:lnRef idx="0">
      <cs:styleClr val="0"/>
    </cs:lnRef>
    <cs:fillRef idx="0"/>
    <cs:effectRef idx="0"/>
    <cs:fontRef idx="minor">
      <a:schemeClr val="tx1"/>
    </cs:fontRef>
    <cs:spPr>
      <a:ln w="63500" cap="rnd" cmpd="sng" algn="ctr">
        <a:solidFill>
          <a:schemeClr val="phClr">
            <a:alpha val="25000"/>
          </a:schemeClr>
        </a:solidFill>
        <a:round/>
      </a:ln>
    </cs:spPr>
  </cs:trendline>
  <cs:trendlineLabel>
    <cs:lnRef idx="0"/>
    <cs:fillRef idx="0"/>
    <cs:effectRef idx="0"/>
    <cs:fontRef idx="minor">
      <a:schemeClr val="dk1">
        <a:lumMod val="50000"/>
        <a:lumOff val="50000"/>
      </a:schemeClr>
    </cs:fontRef>
    <cs:defRPr sz="1197" kern="1200"/>
  </cs:trendlineLabel>
  <cs:upBar>
    <cs:lnRef idx="0"/>
    <cs:fillRef idx="0"/>
    <cs:effectRef idx="0"/>
    <cs:fontRef idx="minor">
      <a:schemeClr val="tx1"/>
    </cs:fontRef>
    <cs:spPr>
      <a:solidFill>
        <a:schemeClr val="lt1"/>
      </a:solidFill>
      <a:ln w="9525">
        <a:solidFill>
          <a:schemeClr val="dk1">
            <a:lumMod val="50000"/>
            <a:lumOff val="50000"/>
          </a:schemeClr>
        </a:solidFill>
      </a:ln>
    </cs:spPr>
  </cs:upBar>
  <cs:valueAxis>
    <cs:lnRef idx="0"/>
    <cs:fillRef idx="0"/>
    <cs:effectRef idx="0"/>
    <cs:fontRef idx="minor">
      <a:schemeClr val="dk1">
        <a:lumMod val="50000"/>
        <a:lumOff val="50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44">
  <cs:axisTitle>
    <cs:lnRef idx="0"/>
    <cs:fillRef idx="0"/>
    <cs:effectRef idx="0"/>
    <cs:fontRef idx="minor">
      <a:schemeClr val="dk1">
        <a:lumMod val="50000"/>
        <a:lumOff val="50000"/>
      </a:schemeClr>
    </cs:fontRef>
    <cs:defRPr sz="1197" b="1" kern="1200"/>
  </cs:axisTitle>
  <cs:categoryAxis>
    <cs:lnRef idx="0"/>
    <cs:fillRef idx="0"/>
    <cs:effectRef idx="0"/>
    <cs:fontRef idx="minor">
      <a:schemeClr val="dk1">
        <a:lumMod val="50000"/>
        <a:lumOff val="50000"/>
      </a:schemeClr>
    </cs:fontRef>
    <cs:spPr>
      <a:ln w="9525" cap="flat" cmpd="sng" algn="ctr">
        <a:solidFill>
          <a:schemeClr val="dk1">
            <a:lumMod val="15000"/>
            <a:lumOff val="85000"/>
          </a:schemeClr>
        </a:solidFill>
        <a:round/>
      </a:ln>
    </cs:spPr>
    <cs:defRPr sz="1197" kern="1200"/>
  </cs:categoryAxis>
  <cs:chartArea>
    <cs:lnRef idx="0"/>
    <cs:fillRef idx="0"/>
    <cs:effectRef idx="0"/>
    <cs:fontRef idx="minor">
      <a:schemeClr val="dk1"/>
    </cs:fontRef>
    <cs: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a:solidFill>
          <a:schemeClr val="phClr">
            <a:alpha val="20000"/>
          </a:schemeClr>
        </a:solidFill>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dk1">
        <a:lumMod val="50000"/>
        <a:lumOff val="50000"/>
      </a:schemeClr>
    </cs:fontRef>
    <cs:spPr>
      <a:ln w="9525" cap="rnd">
        <a:solidFill>
          <a:schemeClr val="dk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a:solidFill>
          <a:schemeClr val="dk1">
            <a:lumMod val="50000"/>
            <a:lumOff val="50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15000"/>
            <a:lumOff val="85000"/>
          </a:schemeClr>
        </a:solidFill>
        <a:round/>
      </a:ln>
    </cs:spPr>
  </cs:gridlineMajor>
  <cs:gridlineMinor>
    <cs:lnRef idx="0"/>
    <cs:fillRef idx="0"/>
    <cs:effectRef idx="0"/>
    <cs:fontRef idx="minor">
      <a:schemeClr val="tx1"/>
    </cs:fontRef>
    <cs:spPr>
      <a:ln w="9525" cap="flat" cmpd="sng" algn="ctr">
        <a:solidFill>
          <a:schemeClr val="dk1">
            <a:lumMod val="5000"/>
            <a:lumOff val="95000"/>
          </a:schemeClr>
        </a:solidFill>
        <a:round/>
      </a:ln>
    </cs:spPr>
  </cs:gridlineMinor>
  <cs:hiLoLine>
    <cs:lnRef idx="0"/>
    <cs:fillRef idx="0"/>
    <cs:effectRef idx="0"/>
    <cs:fontRef idx="minor">
      <a:schemeClr val="tx1"/>
    </cs:fontRef>
    <cs:spPr>
      <a:ln w="9525">
        <a:solidFill>
          <a:schemeClr val="dk1">
            <a:lumMod val="35000"/>
            <a:lumOff val="6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50000"/>
        <a:lumOff val="50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tx1">
        <a:lumMod val="50000"/>
        <a:lumOff val="50000"/>
      </a:schemeClr>
    </cs:fontRef>
    <cs:spPr>
      <a:ln w="9525">
        <a:solidFill>
          <a:schemeClr val="dk1">
            <a:lumMod val="15000"/>
            <a:lumOff val="85000"/>
          </a:schemeClr>
        </a:solidFill>
      </a:ln>
    </cs:spPr>
    <cs:defRPr sz="1197"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50000"/>
        <a:lumOff val="50000"/>
      </a:schemeClr>
    </cs:fontRef>
    <cs:defRPr sz="2128" b="0" kern="1200" spc="70" baseline="0"/>
  </cs:title>
  <cs:trendline>
    <cs:lnRef idx="0">
      <cs:styleClr val="0"/>
    </cs:lnRef>
    <cs:fillRef idx="0"/>
    <cs:effectRef idx="0"/>
    <cs:fontRef idx="minor">
      <a:schemeClr val="tx1"/>
    </cs:fontRef>
    <cs:spPr>
      <a:ln w="63500" cap="rnd" cmpd="sng" algn="ctr">
        <a:solidFill>
          <a:schemeClr val="phClr">
            <a:alpha val="25000"/>
          </a:schemeClr>
        </a:solidFill>
        <a:round/>
      </a:ln>
    </cs:spPr>
  </cs:trendline>
  <cs:trendlineLabel>
    <cs:lnRef idx="0"/>
    <cs:fillRef idx="0"/>
    <cs:effectRef idx="0"/>
    <cs:fontRef idx="minor">
      <a:schemeClr val="dk1">
        <a:lumMod val="50000"/>
        <a:lumOff val="50000"/>
      </a:schemeClr>
    </cs:fontRef>
    <cs:defRPr sz="1197" kern="1200"/>
  </cs:trendlineLabel>
  <cs:upBar>
    <cs:lnRef idx="0"/>
    <cs:fillRef idx="0"/>
    <cs:effectRef idx="0"/>
    <cs:fontRef idx="minor">
      <a:schemeClr val="tx1"/>
    </cs:fontRef>
    <cs:spPr>
      <a:solidFill>
        <a:schemeClr val="lt1"/>
      </a:solidFill>
      <a:ln w="9525">
        <a:solidFill>
          <a:schemeClr val="dk1">
            <a:lumMod val="50000"/>
            <a:lumOff val="50000"/>
          </a:schemeClr>
        </a:solidFill>
      </a:ln>
    </cs:spPr>
  </cs:upBar>
  <cs:valueAxis>
    <cs:lnRef idx="0"/>
    <cs:fillRef idx="0"/>
    <cs:effectRef idx="0"/>
    <cs:fontRef idx="minor">
      <a:schemeClr val="dk1">
        <a:lumMod val="50000"/>
        <a:lumOff val="50000"/>
      </a:schemeClr>
    </cs:fontRef>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46">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spPr>
      <a:ln w="9525" cap="rnd">
        <a:solidFill>
          <a:schemeClr val="dk1">
            <a:lumMod val="20000"/>
            <a:lumOff val="80000"/>
          </a:schemeClr>
        </a:solidFill>
        <a:round/>
      </a:ln>
    </cs:spPr>
    <cs:defRPr sz="1197" kern="120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effectRef idx="1"/>
    <cs:fontRef idx="minor">
      <a:schemeClr val="dk1"/>
    </cs:fontRef>
    <cs:spPr>
      <a:ln w="9525" cap="flat" cmpd="sng" algn="ctr">
        <a:solidFill>
          <a:schemeClr val="phClr">
            <a:alpha val="70000"/>
          </a:schemeClr>
        </a:solidFill>
        <a:prstDash val="sysDot"/>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rnd">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rnd">
        <a:solidFill>
          <a:schemeClr val="dk1">
            <a:lumMod val="65000"/>
            <a:lumOff val="35000"/>
          </a:schemeClr>
        </a:solidFill>
        <a:round/>
      </a:ln>
    </cs:spPr>
  </cs:downBar>
  <cs:dropLine>
    <cs:lnRef idx="0"/>
    <cs:fillRef idx="0"/>
    <cs:effectRef idx="0"/>
    <cs:fontRef idx="minor">
      <a:schemeClr val="dk1"/>
    </cs:fontRef>
    <cs:spPr>
      <a:ln w="9525" cap="rnd">
        <a:solidFill>
          <a:schemeClr val="dk1">
            <a:lumMod val="35000"/>
            <a:lumOff val="65000"/>
          </a:schemeClr>
        </a:solidFill>
        <a:round/>
      </a:ln>
    </cs:spPr>
  </cs:dropLine>
  <cs:errorBar>
    <cs:lnRef idx="0"/>
    <cs:fillRef idx="0"/>
    <cs:effectRef idx="0"/>
    <cs:fontRef idx="minor">
      <a:schemeClr val="dk1"/>
    </cs:fontRef>
    <cs:spPr>
      <a:ln w="9525" cap="rnd">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rnd">
        <a:solidFill>
          <a:schemeClr val="dk1">
            <a:lumMod val="35000"/>
            <a:lumOff val="65000"/>
          </a:schemeClr>
        </a:solidFill>
        <a:round/>
      </a:ln>
    </cs:spPr>
  </cs:hiLoLine>
  <cs:leaderLine>
    <cs:lnRef idx="0"/>
    <cs:fillRef idx="0"/>
    <cs:effectRef idx="0"/>
    <cs:fontRef idx="minor">
      <a:schemeClr val="dk1"/>
    </cs:fontRef>
    <cs:spPr>
      <a:ln w="9525" cap="rnd">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spc="0" baseline="0"/>
  </cs:legend>
  <cs:plotArea>
    <cs:lnRef idx="0"/>
    <cs:fillRef idx="0"/>
    <cs:effectRef idx="0"/>
    <cs:fontRef idx="minor">
      <a:schemeClr val="dk1"/>
    </cs:fontRef>
    <cs:spPr>
      <a:gradFill>
        <a:gsLst>
          <a:gs pos="100000">
            <a:schemeClr val="lt1">
              <a:lumMod val="95000"/>
            </a:schemeClr>
          </a:gs>
          <a:gs pos="0">
            <a:schemeClr val="lt1">
              <a:alpha val="0"/>
            </a:schemeClr>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rnd">
        <a:solidFill>
          <a:schemeClr val="dk1">
            <a:lumMod val="20000"/>
            <a:lumOff val="80000"/>
          </a:schemeClr>
        </a:solidFill>
        <a:round/>
      </a:ln>
    </cs:spPr>
    <cs:defRPr sz="1197" kern="1200"/>
  </cs:seriesAxis>
  <cs:seriesLine>
    <cs:lnRef idx="0"/>
    <cs:fillRef idx="0"/>
    <cs:effectRef idx="0"/>
    <cs:fontRef idx="minor">
      <a:schemeClr val="dk1"/>
    </cs:fontRef>
    <cs:spPr>
      <a:ln w="9525" cap="rnd">
        <a:solidFill>
          <a:schemeClr val="dk1">
            <a:lumMod val="35000"/>
            <a:lumOff val="65000"/>
          </a:schemeClr>
        </a:solidFill>
        <a:round/>
      </a:ln>
    </cs:spPr>
  </cs:seriesLine>
  <cs:title>
    <cs:lnRef idx="0"/>
    <cs:fillRef idx="0"/>
    <cs:effectRef idx="0"/>
    <cs:fontRef idx="minor">
      <a:schemeClr val="dk1">
        <a:lumMod val="50000"/>
        <a:lumOff val="50000"/>
      </a:schemeClr>
    </cs:fontRef>
    <cs:defRPr sz="1862"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cs:spPr>
  </cs:upBar>
  <cs:valueAxis>
    <cs:lnRef idx="0"/>
    <cs:fillRef idx="0"/>
    <cs:effectRef idx="0"/>
    <cs:fontRef idx="minor">
      <a:schemeClr val="dk1">
        <a:lumMod val="65000"/>
        <a:lumOff val="35000"/>
      </a:schemeClr>
    </cs:fontRef>
    <cs:spPr>
      <a:ln w="9525" cap="rnd">
        <a:solidFill>
          <a:schemeClr val="dk1">
            <a:lumMod val="25000"/>
            <a:lumOff val="75000"/>
          </a:schemeClr>
        </a:solidFill>
        <a:round/>
      </a:ln>
    </cs:spPr>
    <cs:defRPr sz="1197" kern="1200" spc="0" baseline="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44">
  <cs:axisTitle>
    <cs:lnRef idx="0"/>
    <cs:fillRef idx="0"/>
    <cs:effectRef idx="0"/>
    <cs:fontRef idx="minor">
      <a:schemeClr val="dk1">
        <a:lumMod val="50000"/>
        <a:lumOff val="50000"/>
      </a:schemeClr>
    </cs:fontRef>
    <cs:defRPr sz="1197" b="1" kern="1200"/>
  </cs:axisTitle>
  <cs:categoryAxis>
    <cs:lnRef idx="0"/>
    <cs:fillRef idx="0"/>
    <cs:effectRef idx="0"/>
    <cs:fontRef idx="minor">
      <a:schemeClr val="dk1">
        <a:lumMod val="50000"/>
        <a:lumOff val="50000"/>
      </a:schemeClr>
    </cs:fontRef>
    <cs:spPr>
      <a:ln w="9525" cap="flat" cmpd="sng" algn="ctr">
        <a:solidFill>
          <a:schemeClr val="dk1">
            <a:lumMod val="15000"/>
            <a:lumOff val="85000"/>
          </a:schemeClr>
        </a:solidFill>
        <a:round/>
      </a:ln>
    </cs:spPr>
    <cs:defRPr sz="1197" kern="1200"/>
  </cs:categoryAxis>
  <cs:chartArea>
    <cs:lnRef idx="0"/>
    <cs:fillRef idx="0"/>
    <cs:effectRef idx="0"/>
    <cs:fontRef idx="minor">
      <a:schemeClr val="dk1"/>
    </cs:fontRef>
    <cs: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a:solidFill>
          <a:schemeClr val="phClr">
            <a:alpha val="20000"/>
          </a:schemeClr>
        </a:solidFill>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dk1">
        <a:lumMod val="50000"/>
        <a:lumOff val="50000"/>
      </a:schemeClr>
    </cs:fontRef>
    <cs:spPr>
      <a:ln w="9525" cap="rnd">
        <a:solidFill>
          <a:schemeClr val="dk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a:solidFill>
          <a:schemeClr val="dk1">
            <a:lumMod val="50000"/>
            <a:lumOff val="50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15000"/>
            <a:lumOff val="85000"/>
          </a:schemeClr>
        </a:solidFill>
        <a:round/>
      </a:ln>
    </cs:spPr>
  </cs:gridlineMajor>
  <cs:gridlineMinor>
    <cs:lnRef idx="0"/>
    <cs:fillRef idx="0"/>
    <cs:effectRef idx="0"/>
    <cs:fontRef idx="minor">
      <a:schemeClr val="tx1"/>
    </cs:fontRef>
    <cs:spPr>
      <a:ln w="9525" cap="flat" cmpd="sng" algn="ctr">
        <a:solidFill>
          <a:schemeClr val="dk1">
            <a:lumMod val="5000"/>
            <a:lumOff val="95000"/>
          </a:schemeClr>
        </a:solidFill>
        <a:round/>
      </a:ln>
    </cs:spPr>
  </cs:gridlineMinor>
  <cs:hiLoLine>
    <cs:lnRef idx="0"/>
    <cs:fillRef idx="0"/>
    <cs:effectRef idx="0"/>
    <cs:fontRef idx="minor">
      <a:schemeClr val="tx1"/>
    </cs:fontRef>
    <cs:spPr>
      <a:ln w="9525">
        <a:solidFill>
          <a:schemeClr val="dk1">
            <a:lumMod val="35000"/>
            <a:lumOff val="6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50000"/>
        <a:lumOff val="50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tx1">
        <a:lumMod val="50000"/>
        <a:lumOff val="50000"/>
      </a:schemeClr>
    </cs:fontRef>
    <cs:spPr>
      <a:ln w="9525">
        <a:solidFill>
          <a:schemeClr val="dk1">
            <a:lumMod val="15000"/>
            <a:lumOff val="85000"/>
          </a:schemeClr>
        </a:solidFill>
      </a:ln>
    </cs:spPr>
    <cs:defRPr sz="1197"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50000"/>
        <a:lumOff val="50000"/>
      </a:schemeClr>
    </cs:fontRef>
    <cs:defRPr sz="2128" b="0" kern="1200" spc="70" baseline="0"/>
  </cs:title>
  <cs:trendline>
    <cs:lnRef idx="0">
      <cs:styleClr val="0"/>
    </cs:lnRef>
    <cs:fillRef idx="0"/>
    <cs:effectRef idx="0"/>
    <cs:fontRef idx="minor">
      <a:schemeClr val="tx1"/>
    </cs:fontRef>
    <cs:spPr>
      <a:ln w="63500" cap="rnd" cmpd="sng" algn="ctr">
        <a:solidFill>
          <a:schemeClr val="phClr">
            <a:alpha val="25000"/>
          </a:schemeClr>
        </a:solidFill>
        <a:round/>
      </a:ln>
    </cs:spPr>
  </cs:trendline>
  <cs:trendlineLabel>
    <cs:lnRef idx="0"/>
    <cs:fillRef idx="0"/>
    <cs:effectRef idx="0"/>
    <cs:fontRef idx="minor">
      <a:schemeClr val="dk1">
        <a:lumMod val="50000"/>
        <a:lumOff val="50000"/>
      </a:schemeClr>
    </cs:fontRef>
    <cs:defRPr sz="1197" kern="1200"/>
  </cs:trendlineLabel>
  <cs:upBar>
    <cs:lnRef idx="0"/>
    <cs:fillRef idx="0"/>
    <cs:effectRef idx="0"/>
    <cs:fontRef idx="minor">
      <a:schemeClr val="tx1"/>
    </cs:fontRef>
    <cs:spPr>
      <a:solidFill>
        <a:schemeClr val="lt1"/>
      </a:solidFill>
      <a:ln w="9525">
        <a:solidFill>
          <a:schemeClr val="dk1">
            <a:lumMod val="50000"/>
            <a:lumOff val="50000"/>
          </a:schemeClr>
        </a:solidFill>
      </a:ln>
    </cs:spPr>
  </cs:upBar>
  <cs:valueAxis>
    <cs:lnRef idx="0"/>
    <cs:fillRef idx="0"/>
    <cs:effectRef idx="0"/>
    <cs:fontRef idx="minor">
      <a:schemeClr val="dk1">
        <a:lumMod val="50000"/>
        <a:lumOff val="50000"/>
      </a:schemeClr>
    </cs:fontRef>
    <cs:defRPr sz="1197"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330" kern="1200"/>
  </cs:chartArea>
  <cs:dataLabel>
    <cs:lnRef idx="0"/>
    <cs:fillRef idx="0"/>
    <cs:effectRef idx="0"/>
    <cs:fontRef idx="minor">
      <a:schemeClr val="lt1"/>
    </cs:fontRef>
    <cs:spPr/>
    <cs:defRPr sz="133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33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30C8C5C-F6A7-4674-9322-0392D742E8E9}"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n-IN"/>
        </a:p>
      </dgm:t>
    </dgm:pt>
    <dgm:pt modelId="{83A9D13A-4442-42A7-A218-DE9D5E6F9F80}">
      <dgm:prSet phldrT="[Text]" custT="1"/>
      <dgm:spPr/>
      <dgm:t>
        <a:bodyPr/>
        <a:lstStyle/>
        <a:p>
          <a:r>
            <a:rPr lang="en-US" sz="2000" dirty="0">
              <a:latin typeface="Times New Roman" panose="02020603050405020304" pitchFamily="18" charset="0"/>
              <a:cs typeface="Times New Roman" panose="02020603050405020304" pitchFamily="18" charset="0"/>
            </a:rPr>
            <a:t>Literature review </a:t>
          </a:r>
          <a:endParaRPr lang="en-IN" sz="2000" dirty="0">
            <a:latin typeface="Times New Roman" panose="02020603050405020304" pitchFamily="18" charset="0"/>
            <a:cs typeface="Times New Roman" panose="02020603050405020304" pitchFamily="18" charset="0"/>
          </a:endParaRPr>
        </a:p>
      </dgm:t>
    </dgm:pt>
    <dgm:pt modelId="{5011C84B-9515-4A3B-A872-B1E25E05371F}" type="parTrans" cxnId="{126570CC-0DE6-48FE-BE33-023603968CB0}">
      <dgm:prSet/>
      <dgm:spPr/>
      <dgm:t>
        <a:bodyPr/>
        <a:lstStyle/>
        <a:p>
          <a:endParaRPr lang="en-IN"/>
        </a:p>
      </dgm:t>
    </dgm:pt>
    <dgm:pt modelId="{5021406F-7519-45C9-B05D-95B88D7CB48E}" type="sibTrans" cxnId="{126570CC-0DE6-48FE-BE33-023603968CB0}">
      <dgm:prSet/>
      <dgm:spPr/>
      <dgm:t>
        <a:bodyPr/>
        <a:lstStyle/>
        <a:p>
          <a:endParaRPr lang="en-IN"/>
        </a:p>
      </dgm:t>
    </dgm:pt>
    <dgm:pt modelId="{405DE235-8BBD-465C-849B-4798B8FF74BB}">
      <dgm:prSet phldrT="[Text]" custT="1"/>
      <dgm:spPr/>
      <dgm:t>
        <a:bodyPr/>
        <a:lstStyle/>
        <a:p>
          <a:r>
            <a:rPr lang="en-US" sz="2000" dirty="0">
              <a:latin typeface="Times New Roman" panose="02020603050405020304" pitchFamily="18" charset="0"/>
              <a:cs typeface="Times New Roman" panose="02020603050405020304" pitchFamily="18" charset="0"/>
            </a:rPr>
            <a:t>Collection of soil sample </a:t>
          </a:r>
          <a:endParaRPr lang="en-IN" sz="2000" dirty="0">
            <a:latin typeface="Times New Roman" panose="02020603050405020304" pitchFamily="18" charset="0"/>
            <a:cs typeface="Times New Roman" panose="02020603050405020304" pitchFamily="18" charset="0"/>
          </a:endParaRPr>
        </a:p>
      </dgm:t>
    </dgm:pt>
    <dgm:pt modelId="{1BCBC5B7-7E3B-45FF-ABCB-D92F13CBE8C9}" type="parTrans" cxnId="{21E9D312-9EE7-4EB1-80EF-C88B5165E9EA}">
      <dgm:prSet/>
      <dgm:spPr/>
      <dgm:t>
        <a:bodyPr/>
        <a:lstStyle/>
        <a:p>
          <a:endParaRPr lang="en-IN"/>
        </a:p>
      </dgm:t>
    </dgm:pt>
    <dgm:pt modelId="{11B1137B-5058-47D8-AB76-CA5B4E1E2ADF}" type="sibTrans" cxnId="{21E9D312-9EE7-4EB1-80EF-C88B5165E9EA}">
      <dgm:prSet/>
      <dgm:spPr/>
      <dgm:t>
        <a:bodyPr/>
        <a:lstStyle/>
        <a:p>
          <a:endParaRPr lang="en-IN"/>
        </a:p>
      </dgm:t>
    </dgm:pt>
    <dgm:pt modelId="{84800292-FDB5-417D-AE3E-DBCD0C615932}">
      <dgm:prSet phldrT="[Text]" custT="1"/>
      <dgm:spPr/>
      <dgm:t>
        <a:bodyPr/>
        <a:lstStyle/>
        <a:p>
          <a:r>
            <a:rPr lang="en-US" sz="2000" dirty="0">
              <a:latin typeface="Times New Roman" panose="02020603050405020304" pitchFamily="18" charset="0"/>
              <a:cs typeface="Times New Roman" panose="02020603050405020304" pitchFamily="18" charset="0"/>
            </a:rPr>
            <a:t>Determination of soil properties and banana peel bio powder</a:t>
          </a:r>
          <a:endParaRPr lang="en-IN" sz="2000" dirty="0">
            <a:latin typeface="Times New Roman" panose="02020603050405020304" pitchFamily="18" charset="0"/>
            <a:cs typeface="Times New Roman" panose="02020603050405020304" pitchFamily="18" charset="0"/>
          </a:endParaRPr>
        </a:p>
      </dgm:t>
    </dgm:pt>
    <dgm:pt modelId="{AAB5EADD-E0C3-455D-9510-23F3372714DD}" type="parTrans" cxnId="{66D8B596-F269-4CDB-A3A6-413BEF53D375}">
      <dgm:prSet/>
      <dgm:spPr/>
      <dgm:t>
        <a:bodyPr/>
        <a:lstStyle/>
        <a:p>
          <a:endParaRPr lang="en-IN"/>
        </a:p>
      </dgm:t>
    </dgm:pt>
    <dgm:pt modelId="{98645C63-912F-406F-B3C8-FAC7DABB7069}" type="sibTrans" cxnId="{66D8B596-F269-4CDB-A3A6-413BEF53D375}">
      <dgm:prSet/>
      <dgm:spPr/>
      <dgm:t>
        <a:bodyPr/>
        <a:lstStyle/>
        <a:p>
          <a:endParaRPr lang="en-IN"/>
        </a:p>
      </dgm:t>
    </dgm:pt>
    <dgm:pt modelId="{A2D0CC6E-4E7E-4C6F-B632-B760FA507F07}">
      <dgm:prSet phldrT="[Text]"/>
      <dgm:spPr/>
      <dgm:t>
        <a:bodyPr/>
        <a:lstStyle/>
        <a:p>
          <a:r>
            <a:rPr lang="en-US" dirty="0">
              <a:latin typeface="Times New Roman" panose="02020603050405020304" pitchFamily="18" charset="0"/>
              <a:cs typeface="Times New Roman" panose="02020603050405020304" pitchFamily="18" charset="0"/>
            </a:rPr>
            <a:t>Strength analysis on banana peel bio powder mixed soil</a:t>
          </a:r>
          <a:endParaRPr lang="en-IN" dirty="0">
            <a:latin typeface="Times New Roman" panose="02020603050405020304" pitchFamily="18" charset="0"/>
            <a:cs typeface="Times New Roman" panose="02020603050405020304" pitchFamily="18" charset="0"/>
          </a:endParaRPr>
        </a:p>
      </dgm:t>
    </dgm:pt>
    <dgm:pt modelId="{A9573774-E3FB-4AC6-BC15-1503E51D7FC4}" type="parTrans" cxnId="{4D369803-18FF-4D74-86A7-C7C1A94913D0}">
      <dgm:prSet/>
      <dgm:spPr/>
      <dgm:t>
        <a:bodyPr/>
        <a:lstStyle/>
        <a:p>
          <a:endParaRPr lang="en-IN"/>
        </a:p>
      </dgm:t>
    </dgm:pt>
    <dgm:pt modelId="{37DB064C-F212-4CFF-8711-06432216B363}" type="sibTrans" cxnId="{4D369803-18FF-4D74-86A7-C7C1A94913D0}">
      <dgm:prSet/>
      <dgm:spPr/>
      <dgm:t>
        <a:bodyPr/>
        <a:lstStyle/>
        <a:p>
          <a:endParaRPr lang="en-IN"/>
        </a:p>
      </dgm:t>
    </dgm:pt>
    <dgm:pt modelId="{12A2EBB4-6BA6-4F13-B415-D3BE852F155B}">
      <dgm:prSet phldrT="[Text]"/>
      <dgm:spPr/>
      <dgm:t>
        <a:bodyPr/>
        <a:lstStyle/>
        <a:p>
          <a:r>
            <a:rPr lang="en-US" dirty="0">
              <a:latin typeface="Times New Roman" panose="02020603050405020304" pitchFamily="18" charset="0"/>
              <a:cs typeface="Times New Roman" panose="02020603050405020304" pitchFamily="18" charset="0"/>
            </a:rPr>
            <a:t>Result and Conclusion  </a:t>
          </a:r>
          <a:endParaRPr lang="en-IN" dirty="0">
            <a:latin typeface="Times New Roman" panose="02020603050405020304" pitchFamily="18" charset="0"/>
            <a:cs typeface="Times New Roman" panose="02020603050405020304" pitchFamily="18" charset="0"/>
          </a:endParaRPr>
        </a:p>
      </dgm:t>
    </dgm:pt>
    <dgm:pt modelId="{D53CD4B9-D8AD-42CD-8C08-5F879D3B324E}" type="parTrans" cxnId="{B926CF7B-1699-4ECC-822E-019D43E1F271}">
      <dgm:prSet/>
      <dgm:spPr/>
      <dgm:t>
        <a:bodyPr/>
        <a:lstStyle/>
        <a:p>
          <a:endParaRPr lang="en-IN"/>
        </a:p>
      </dgm:t>
    </dgm:pt>
    <dgm:pt modelId="{4630BD93-FC88-4D27-A371-A8F0BB11FB7A}" type="sibTrans" cxnId="{B926CF7B-1699-4ECC-822E-019D43E1F271}">
      <dgm:prSet/>
      <dgm:spPr/>
      <dgm:t>
        <a:bodyPr/>
        <a:lstStyle/>
        <a:p>
          <a:endParaRPr lang="en-IN"/>
        </a:p>
      </dgm:t>
    </dgm:pt>
    <dgm:pt modelId="{A176937D-2EAE-40D6-B218-50AC249825DB}" type="pres">
      <dgm:prSet presAssocID="{F30C8C5C-F6A7-4674-9322-0392D742E8E9}" presName="rootnode" presStyleCnt="0">
        <dgm:presLayoutVars>
          <dgm:chMax/>
          <dgm:chPref/>
          <dgm:dir/>
          <dgm:animLvl val="lvl"/>
        </dgm:presLayoutVars>
      </dgm:prSet>
      <dgm:spPr/>
    </dgm:pt>
    <dgm:pt modelId="{FF3C68A8-41B3-4CE4-B405-48A0E843DC31}" type="pres">
      <dgm:prSet presAssocID="{83A9D13A-4442-42A7-A218-DE9D5E6F9F80}" presName="composite" presStyleCnt="0"/>
      <dgm:spPr/>
    </dgm:pt>
    <dgm:pt modelId="{6D782D98-5019-4824-88F1-D8A036B06F96}" type="pres">
      <dgm:prSet presAssocID="{83A9D13A-4442-42A7-A218-DE9D5E6F9F80}" presName="bentUpArrow1" presStyleLbl="alignImgPlace1" presStyleIdx="0" presStyleCnt="4"/>
      <dgm:spPr/>
    </dgm:pt>
    <dgm:pt modelId="{660E958D-4A93-4B92-A6AA-CE55AC955379}" type="pres">
      <dgm:prSet presAssocID="{83A9D13A-4442-42A7-A218-DE9D5E6F9F80}" presName="ParentText" presStyleLbl="node1" presStyleIdx="0" presStyleCnt="5" custScaleX="135748" custLinFactNeighborY="-1634">
        <dgm:presLayoutVars>
          <dgm:chMax val="1"/>
          <dgm:chPref val="1"/>
          <dgm:bulletEnabled val="1"/>
        </dgm:presLayoutVars>
      </dgm:prSet>
      <dgm:spPr/>
    </dgm:pt>
    <dgm:pt modelId="{96C36C09-0FB4-4448-B2B5-E0D98EA2C52C}" type="pres">
      <dgm:prSet presAssocID="{83A9D13A-4442-42A7-A218-DE9D5E6F9F80}" presName="ChildText" presStyleLbl="revTx" presStyleIdx="0" presStyleCnt="4">
        <dgm:presLayoutVars>
          <dgm:chMax val="0"/>
          <dgm:chPref val="0"/>
          <dgm:bulletEnabled val="1"/>
        </dgm:presLayoutVars>
      </dgm:prSet>
      <dgm:spPr/>
    </dgm:pt>
    <dgm:pt modelId="{0FD17966-A8F5-4E11-AE43-18E1085D7146}" type="pres">
      <dgm:prSet presAssocID="{5021406F-7519-45C9-B05D-95B88D7CB48E}" presName="sibTrans" presStyleCnt="0"/>
      <dgm:spPr/>
    </dgm:pt>
    <dgm:pt modelId="{A4B58B61-C259-4823-BBC7-18B7FAD11892}" type="pres">
      <dgm:prSet presAssocID="{405DE235-8BBD-465C-849B-4798B8FF74BB}" presName="composite" presStyleCnt="0"/>
      <dgm:spPr/>
    </dgm:pt>
    <dgm:pt modelId="{36D0EE42-599D-4785-BE57-93D736EF10E1}" type="pres">
      <dgm:prSet presAssocID="{405DE235-8BBD-465C-849B-4798B8FF74BB}" presName="bentUpArrow1" presStyleLbl="alignImgPlace1" presStyleIdx="1" presStyleCnt="4"/>
      <dgm:spPr/>
    </dgm:pt>
    <dgm:pt modelId="{D1CBEE5D-D293-4918-AF50-4E05E1FF1612}" type="pres">
      <dgm:prSet presAssocID="{405DE235-8BBD-465C-849B-4798B8FF74BB}" presName="ParentText" presStyleLbl="node1" presStyleIdx="1" presStyleCnt="5" custScaleX="135748" custLinFactNeighborY="-1634">
        <dgm:presLayoutVars>
          <dgm:chMax val="1"/>
          <dgm:chPref val="1"/>
          <dgm:bulletEnabled val="1"/>
        </dgm:presLayoutVars>
      </dgm:prSet>
      <dgm:spPr/>
    </dgm:pt>
    <dgm:pt modelId="{D59AE69D-ADFD-4CA0-B1AA-6A888E8DCD1C}" type="pres">
      <dgm:prSet presAssocID="{405DE235-8BBD-465C-849B-4798B8FF74BB}" presName="ChildText" presStyleLbl="revTx" presStyleIdx="1" presStyleCnt="4">
        <dgm:presLayoutVars>
          <dgm:chMax val="0"/>
          <dgm:chPref val="0"/>
          <dgm:bulletEnabled val="1"/>
        </dgm:presLayoutVars>
      </dgm:prSet>
      <dgm:spPr/>
    </dgm:pt>
    <dgm:pt modelId="{FAEE66BC-E767-412A-BC00-99A56B3CD7C9}" type="pres">
      <dgm:prSet presAssocID="{11B1137B-5058-47D8-AB76-CA5B4E1E2ADF}" presName="sibTrans" presStyleCnt="0"/>
      <dgm:spPr/>
    </dgm:pt>
    <dgm:pt modelId="{C1DDBF6F-1D75-4813-8B4F-F5CE3B5DE1BE}" type="pres">
      <dgm:prSet presAssocID="{84800292-FDB5-417D-AE3E-DBCD0C615932}" presName="composite" presStyleCnt="0"/>
      <dgm:spPr/>
    </dgm:pt>
    <dgm:pt modelId="{79D13562-6D90-4608-B294-D05D66DFDC0E}" type="pres">
      <dgm:prSet presAssocID="{84800292-FDB5-417D-AE3E-DBCD0C615932}" presName="bentUpArrow1" presStyleLbl="alignImgPlace1" presStyleIdx="2" presStyleCnt="4"/>
      <dgm:spPr/>
    </dgm:pt>
    <dgm:pt modelId="{EA00B033-468D-42AE-8BF3-53D6210C18C8}" type="pres">
      <dgm:prSet presAssocID="{84800292-FDB5-417D-AE3E-DBCD0C615932}" presName="ParentText" presStyleLbl="node1" presStyleIdx="2" presStyleCnt="5" custScaleX="135748" custLinFactNeighborY="-1634">
        <dgm:presLayoutVars>
          <dgm:chMax val="1"/>
          <dgm:chPref val="1"/>
          <dgm:bulletEnabled val="1"/>
        </dgm:presLayoutVars>
      </dgm:prSet>
      <dgm:spPr/>
    </dgm:pt>
    <dgm:pt modelId="{4833DEEF-23CE-489E-A064-27DC03BE7380}" type="pres">
      <dgm:prSet presAssocID="{84800292-FDB5-417D-AE3E-DBCD0C615932}" presName="ChildText" presStyleLbl="revTx" presStyleIdx="2" presStyleCnt="4">
        <dgm:presLayoutVars>
          <dgm:chMax val="0"/>
          <dgm:chPref val="0"/>
          <dgm:bulletEnabled val="1"/>
        </dgm:presLayoutVars>
      </dgm:prSet>
      <dgm:spPr/>
    </dgm:pt>
    <dgm:pt modelId="{EE3DE924-1F5B-4F4D-B895-C8D6BD254040}" type="pres">
      <dgm:prSet presAssocID="{98645C63-912F-406F-B3C8-FAC7DABB7069}" presName="sibTrans" presStyleCnt="0"/>
      <dgm:spPr/>
    </dgm:pt>
    <dgm:pt modelId="{1070B2B0-B293-4FA7-B310-8023790AA4D3}" type="pres">
      <dgm:prSet presAssocID="{A2D0CC6E-4E7E-4C6F-B632-B760FA507F07}" presName="composite" presStyleCnt="0"/>
      <dgm:spPr/>
    </dgm:pt>
    <dgm:pt modelId="{02F88D0C-075C-4D33-88AB-EC17D915EB04}" type="pres">
      <dgm:prSet presAssocID="{A2D0CC6E-4E7E-4C6F-B632-B760FA507F07}" presName="bentUpArrow1" presStyleLbl="alignImgPlace1" presStyleIdx="3" presStyleCnt="4"/>
      <dgm:spPr/>
    </dgm:pt>
    <dgm:pt modelId="{62E9C165-7B1D-46F5-8DB8-F2F807A1B72E}" type="pres">
      <dgm:prSet presAssocID="{A2D0CC6E-4E7E-4C6F-B632-B760FA507F07}" presName="ParentText" presStyleLbl="node1" presStyleIdx="3" presStyleCnt="5" custScaleX="135748" custLinFactNeighborX="1959" custLinFactNeighborY="287">
        <dgm:presLayoutVars>
          <dgm:chMax val="1"/>
          <dgm:chPref val="1"/>
          <dgm:bulletEnabled val="1"/>
        </dgm:presLayoutVars>
      </dgm:prSet>
      <dgm:spPr/>
    </dgm:pt>
    <dgm:pt modelId="{BE789D02-DC48-4D8A-A4AF-28A3965DFFDE}" type="pres">
      <dgm:prSet presAssocID="{A2D0CC6E-4E7E-4C6F-B632-B760FA507F07}" presName="ChildText" presStyleLbl="revTx" presStyleIdx="3" presStyleCnt="4">
        <dgm:presLayoutVars>
          <dgm:chMax val="0"/>
          <dgm:chPref val="0"/>
          <dgm:bulletEnabled val="1"/>
        </dgm:presLayoutVars>
      </dgm:prSet>
      <dgm:spPr/>
    </dgm:pt>
    <dgm:pt modelId="{D8CA1E19-3FA5-47DF-9345-3B60B8E1E9EE}" type="pres">
      <dgm:prSet presAssocID="{37DB064C-F212-4CFF-8711-06432216B363}" presName="sibTrans" presStyleCnt="0"/>
      <dgm:spPr/>
    </dgm:pt>
    <dgm:pt modelId="{37ECBECE-B1D4-463D-98FB-8CDB49EF5556}" type="pres">
      <dgm:prSet presAssocID="{12A2EBB4-6BA6-4F13-B415-D3BE852F155B}" presName="composite" presStyleCnt="0"/>
      <dgm:spPr/>
    </dgm:pt>
    <dgm:pt modelId="{393E8D99-5174-4A51-B25E-A2D12C930BE3}" type="pres">
      <dgm:prSet presAssocID="{12A2EBB4-6BA6-4F13-B415-D3BE852F155B}" presName="ParentText" presStyleLbl="node1" presStyleIdx="4" presStyleCnt="5" custScaleX="135748" custLinFactNeighborY="-1634">
        <dgm:presLayoutVars>
          <dgm:chMax val="1"/>
          <dgm:chPref val="1"/>
          <dgm:bulletEnabled val="1"/>
        </dgm:presLayoutVars>
      </dgm:prSet>
      <dgm:spPr/>
    </dgm:pt>
  </dgm:ptLst>
  <dgm:cxnLst>
    <dgm:cxn modelId="{4D369803-18FF-4D74-86A7-C7C1A94913D0}" srcId="{F30C8C5C-F6A7-4674-9322-0392D742E8E9}" destId="{A2D0CC6E-4E7E-4C6F-B632-B760FA507F07}" srcOrd="3" destOrd="0" parTransId="{A9573774-E3FB-4AC6-BC15-1503E51D7FC4}" sibTransId="{37DB064C-F212-4CFF-8711-06432216B363}"/>
    <dgm:cxn modelId="{21E9D312-9EE7-4EB1-80EF-C88B5165E9EA}" srcId="{F30C8C5C-F6A7-4674-9322-0392D742E8E9}" destId="{405DE235-8BBD-465C-849B-4798B8FF74BB}" srcOrd="1" destOrd="0" parTransId="{1BCBC5B7-7E3B-45FF-ABCB-D92F13CBE8C9}" sibTransId="{11B1137B-5058-47D8-AB76-CA5B4E1E2ADF}"/>
    <dgm:cxn modelId="{A7206B18-27C9-4691-893F-9F6B91F3F1D2}" type="presOf" srcId="{405DE235-8BBD-465C-849B-4798B8FF74BB}" destId="{D1CBEE5D-D293-4918-AF50-4E05E1FF1612}" srcOrd="0" destOrd="0" presId="urn:microsoft.com/office/officeart/2005/8/layout/StepDownProcess"/>
    <dgm:cxn modelId="{568D6055-6E2C-4B96-A0F2-CEEC0DBD0395}" type="presOf" srcId="{12A2EBB4-6BA6-4F13-B415-D3BE852F155B}" destId="{393E8D99-5174-4A51-B25E-A2D12C930BE3}" srcOrd="0" destOrd="0" presId="urn:microsoft.com/office/officeart/2005/8/layout/StepDownProcess"/>
    <dgm:cxn modelId="{AC7FE45A-2802-4DB1-A982-197D9E8A17DF}" type="presOf" srcId="{F30C8C5C-F6A7-4674-9322-0392D742E8E9}" destId="{A176937D-2EAE-40D6-B218-50AC249825DB}" srcOrd="0" destOrd="0" presId="urn:microsoft.com/office/officeart/2005/8/layout/StepDownProcess"/>
    <dgm:cxn modelId="{B926CF7B-1699-4ECC-822E-019D43E1F271}" srcId="{F30C8C5C-F6A7-4674-9322-0392D742E8E9}" destId="{12A2EBB4-6BA6-4F13-B415-D3BE852F155B}" srcOrd="4" destOrd="0" parTransId="{D53CD4B9-D8AD-42CD-8C08-5F879D3B324E}" sibTransId="{4630BD93-FC88-4D27-A371-A8F0BB11FB7A}"/>
    <dgm:cxn modelId="{66D8B596-F269-4CDB-A3A6-413BEF53D375}" srcId="{F30C8C5C-F6A7-4674-9322-0392D742E8E9}" destId="{84800292-FDB5-417D-AE3E-DBCD0C615932}" srcOrd="2" destOrd="0" parTransId="{AAB5EADD-E0C3-455D-9510-23F3372714DD}" sibTransId="{98645C63-912F-406F-B3C8-FAC7DABB7069}"/>
    <dgm:cxn modelId="{76D8C2B5-7C85-42E7-86B7-19A4B1F240DE}" type="presOf" srcId="{A2D0CC6E-4E7E-4C6F-B632-B760FA507F07}" destId="{62E9C165-7B1D-46F5-8DB8-F2F807A1B72E}" srcOrd="0" destOrd="0" presId="urn:microsoft.com/office/officeart/2005/8/layout/StepDownProcess"/>
    <dgm:cxn modelId="{2211BBC4-D044-410C-9363-070EC18B61F7}" type="presOf" srcId="{84800292-FDB5-417D-AE3E-DBCD0C615932}" destId="{EA00B033-468D-42AE-8BF3-53D6210C18C8}" srcOrd="0" destOrd="0" presId="urn:microsoft.com/office/officeart/2005/8/layout/StepDownProcess"/>
    <dgm:cxn modelId="{126570CC-0DE6-48FE-BE33-023603968CB0}" srcId="{F30C8C5C-F6A7-4674-9322-0392D742E8E9}" destId="{83A9D13A-4442-42A7-A218-DE9D5E6F9F80}" srcOrd="0" destOrd="0" parTransId="{5011C84B-9515-4A3B-A872-B1E25E05371F}" sibTransId="{5021406F-7519-45C9-B05D-95B88D7CB48E}"/>
    <dgm:cxn modelId="{08E9F0DF-8706-4959-993C-8ADDC4142664}" type="presOf" srcId="{83A9D13A-4442-42A7-A218-DE9D5E6F9F80}" destId="{660E958D-4A93-4B92-A6AA-CE55AC955379}" srcOrd="0" destOrd="0" presId="urn:microsoft.com/office/officeart/2005/8/layout/StepDownProcess"/>
    <dgm:cxn modelId="{B6D97018-C3DE-47BD-92F5-337C228CDC4B}" type="presParOf" srcId="{A176937D-2EAE-40D6-B218-50AC249825DB}" destId="{FF3C68A8-41B3-4CE4-B405-48A0E843DC31}" srcOrd="0" destOrd="0" presId="urn:microsoft.com/office/officeart/2005/8/layout/StepDownProcess"/>
    <dgm:cxn modelId="{907B2CE8-28EE-4483-89A7-C1BDEA2A0D81}" type="presParOf" srcId="{FF3C68A8-41B3-4CE4-B405-48A0E843DC31}" destId="{6D782D98-5019-4824-88F1-D8A036B06F96}" srcOrd="0" destOrd="0" presId="urn:microsoft.com/office/officeart/2005/8/layout/StepDownProcess"/>
    <dgm:cxn modelId="{84CA92BC-10F1-4090-864D-3C78C6E72C9E}" type="presParOf" srcId="{FF3C68A8-41B3-4CE4-B405-48A0E843DC31}" destId="{660E958D-4A93-4B92-A6AA-CE55AC955379}" srcOrd="1" destOrd="0" presId="urn:microsoft.com/office/officeart/2005/8/layout/StepDownProcess"/>
    <dgm:cxn modelId="{1FA5757C-D894-4D10-8C64-AB4B809EAE18}" type="presParOf" srcId="{FF3C68A8-41B3-4CE4-B405-48A0E843DC31}" destId="{96C36C09-0FB4-4448-B2B5-E0D98EA2C52C}" srcOrd="2" destOrd="0" presId="urn:microsoft.com/office/officeart/2005/8/layout/StepDownProcess"/>
    <dgm:cxn modelId="{DC755A85-76EE-44AA-9CDE-C70CEB4FEF0B}" type="presParOf" srcId="{A176937D-2EAE-40D6-B218-50AC249825DB}" destId="{0FD17966-A8F5-4E11-AE43-18E1085D7146}" srcOrd="1" destOrd="0" presId="urn:microsoft.com/office/officeart/2005/8/layout/StepDownProcess"/>
    <dgm:cxn modelId="{74FF8050-380D-4569-9D04-B493038B44FF}" type="presParOf" srcId="{A176937D-2EAE-40D6-B218-50AC249825DB}" destId="{A4B58B61-C259-4823-BBC7-18B7FAD11892}" srcOrd="2" destOrd="0" presId="urn:microsoft.com/office/officeart/2005/8/layout/StepDownProcess"/>
    <dgm:cxn modelId="{0C75DC1B-9CA8-4829-AAE2-94F0DA499BC4}" type="presParOf" srcId="{A4B58B61-C259-4823-BBC7-18B7FAD11892}" destId="{36D0EE42-599D-4785-BE57-93D736EF10E1}" srcOrd="0" destOrd="0" presId="urn:microsoft.com/office/officeart/2005/8/layout/StepDownProcess"/>
    <dgm:cxn modelId="{9C362417-1EF0-4F30-8F36-7EEF7AF2B630}" type="presParOf" srcId="{A4B58B61-C259-4823-BBC7-18B7FAD11892}" destId="{D1CBEE5D-D293-4918-AF50-4E05E1FF1612}" srcOrd="1" destOrd="0" presId="urn:microsoft.com/office/officeart/2005/8/layout/StepDownProcess"/>
    <dgm:cxn modelId="{39AE212B-315D-481A-9FF7-3159E79E3E76}" type="presParOf" srcId="{A4B58B61-C259-4823-BBC7-18B7FAD11892}" destId="{D59AE69D-ADFD-4CA0-B1AA-6A888E8DCD1C}" srcOrd="2" destOrd="0" presId="urn:microsoft.com/office/officeart/2005/8/layout/StepDownProcess"/>
    <dgm:cxn modelId="{58DD9BE8-9B56-4E47-BFEB-56B110484060}" type="presParOf" srcId="{A176937D-2EAE-40D6-B218-50AC249825DB}" destId="{FAEE66BC-E767-412A-BC00-99A56B3CD7C9}" srcOrd="3" destOrd="0" presId="urn:microsoft.com/office/officeart/2005/8/layout/StepDownProcess"/>
    <dgm:cxn modelId="{0BE571A0-FEF0-4BCA-BC5B-9AF1756D952B}" type="presParOf" srcId="{A176937D-2EAE-40D6-B218-50AC249825DB}" destId="{C1DDBF6F-1D75-4813-8B4F-F5CE3B5DE1BE}" srcOrd="4" destOrd="0" presId="urn:microsoft.com/office/officeart/2005/8/layout/StepDownProcess"/>
    <dgm:cxn modelId="{CC48FA24-D17F-4B2D-905A-AB9933716F20}" type="presParOf" srcId="{C1DDBF6F-1D75-4813-8B4F-F5CE3B5DE1BE}" destId="{79D13562-6D90-4608-B294-D05D66DFDC0E}" srcOrd="0" destOrd="0" presId="urn:microsoft.com/office/officeart/2005/8/layout/StepDownProcess"/>
    <dgm:cxn modelId="{FBFCE1F1-17E6-4723-ACC5-E5A461622B4A}" type="presParOf" srcId="{C1DDBF6F-1D75-4813-8B4F-F5CE3B5DE1BE}" destId="{EA00B033-468D-42AE-8BF3-53D6210C18C8}" srcOrd="1" destOrd="0" presId="urn:microsoft.com/office/officeart/2005/8/layout/StepDownProcess"/>
    <dgm:cxn modelId="{92AB8E99-F2C1-413C-9B62-8E2D60D07154}" type="presParOf" srcId="{C1DDBF6F-1D75-4813-8B4F-F5CE3B5DE1BE}" destId="{4833DEEF-23CE-489E-A064-27DC03BE7380}" srcOrd="2" destOrd="0" presId="urn:microsoft.com/office/officeart/2005/8/layout/StepDownProcess"/>
    <dgm:cxn modelId="{6EAE1FF5-FC97-4D27-8297-3B52833781F9}" type="presParOf" srcId="{A176937D-2EAE-40D6-B218-50AC249825DB}" destId="{EE3DE924-1F5B-4F4D-B895-C8D6BD254040}" srcOrd="5" destOrd="0" presId="urn:microsoft.com/office/officeart/2005/8/layout/StepDownProcess"/>
    <dgm:cxn modelId="{5EC30188-DB80-4B05-91D0-900A6FF8C83C}" type="presParOf" srcId="{A176937D-2EAE-40D6-B218-50AC249825DB}" destId="{1070B2B0-B293-4FA7-B310-8023790AA4D3}" srcOrd="6" destOrd="0" presId="urn:microsoft.com/office/officeart/2005/8/layout/StepDownProcess"/>
    <dgm:cxn modelId="{AAD98BB7-392B-4A09-8781-003B8573224D}" type="presParOf" srcId="{1070B2B0-B293-4FA7-B310-8023790AA4D3}" destId="{02F88D0C-075C-4D33-88AB-EC17D915EB04}" srcOrd="0" destOrd="0" presId="urn:microsoft.com/office/officeart/2005/8/layout/StepDownProcess"/>
    <dgm:cxn modelId="{5996A793-A886-4E22-98FE-3EB3DECCE168}" type="presParOf" srcId="{1070B2B0-B293-4FA7-B310-8023790AA4D3}" destId="{62E9C165-7B1D-46F5-8DB8-F2F807A1B72E}" srcOrd="1" destOrd="0" presId="urn:microsoft.com/office/officeart/2005/8/layout/StepDownProcess"/>
    <dgm:cxn modelId="{9573CCA1-ADA6-42B5-BEF5-D1C5610982E5}" type="presParOf" srcId="{1070B2B0-B293-4FA7-B310-8023790AA4D3}" destId="{BE789D02-DC48-4D8A-A4AF-28A3965DFFDE}" srcOrd="2" destOrd="0" presId="urn:microsoft.com/office/officeart/2005/8/layout/StepDownProcess"/>
    <dgm:cxn modelId="{A38C43E8-20BF-44E6-997A-80959809BAB7}" type="presParOf" srcId="{A176937D-2EAE-40D6-B218-50AC249825DB}" destId="{D8CA1E19-3FA5-47DF-9345-3B60B8E1E9EE}" srcOrd="7" destOrd="0" presId="urn:microsoft.com/office/officeart/2005/8/layout/StepDownProcess"/>
    <dgm:cxn modelId="{8DE494E4-8297-45F2-8DB8-07560DF83A9D}" type="presParOf" srcId="{A176937D-2EAE-40D6-B218-50AC249825DB}" destId="{37ECBECE-B1D4-463D-98FB-8CDB49EF5556}" srcOrd="8" destOrd="0" presId="urn:microsoft.com/office/officeart/2005/8/layout/StepDownProcess"/>
    <dgm:cxn modelId="{BEFB1151-472B-4C21-8AE8-872F3CEBF52A}" type="presParOf" srcId="{37ECBECE-B1D4-463D-98FB-8CDB49EF5556}" destId="{393E8D99-5174-4A51-B25E-A2D12C930BE3}" srcOrd="0"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782D98-5019-4824-88F1-D8A036B06F96}">
      <dsp:nvSpPr>
        <dsp:cNvPr id="0" name=""/>
        <dsp:cNvSpPr/>
      </dsp:nvSpPr>
      <dsp:spPr>
        <a:xfrm rot="5400000">
          <a:off x="562510" y="1114007"/>
          <a:ext cx="969503" cy="1103745"/>
        </a:xfrm>
        <a:prstGeom prst="bentUpArrow">
          <a:avLst>
            <a:gd name="adj1" fmla="val 32840"/>
            <a:gd name="adj2" fmla="val 25000"/>
            <a:gd name="adj3" fmla="val 35780"/>
          </a:avLst>
        </a:prstGeom>
        <a:solidFill>
          <a:schemeClr val="accent1">
            <a:tint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60E958D-4A93-4B92-A6AA-CE55AC955379}">
      <dsp:nvSpPr>
        <dsp:cNvPr id="0" name=""/>
        <dsp:cNvSpPr/>
      </dsp:nvSpPr>
      <dsp:spPr>
        <a:xfrm>
          <a:off x="13934" y="20626"/>
          <a:ext cx="2215507" cy="1142398"/>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Literature review </a:t>
          </a:r>
          <a:endParaRPr lang="en-IN" sz="2000" kern="1200" dirty="0">
            <a:latin typeface="Times New Roman" panose="02020603050405020304" pitchFamily="18" charset="0"/>
            <a:cs typeface="Times New Roman" panose="02020603050405020304" pitchFamily="18" charset="0"/>
          </a:endParaRPr>
        </a:p>
      </dsp:txBody>
      <dsp:txXfrm>
        <a:off x="69711" y="76403"/>
        <a:ext cx="2103953" cy="1030844"/>
      </dsp:txXfrm>
    </dsp:sp>
    <dsp:sp modelId="{96C36C09-0FB4-4448-B2B5-E0D98EA2C52C}">
      <dsp:nvSpPr>
        <dsp:cNvPr id="0" name=""/>
        <dsp:cNvSpPr/>
      </dsp:nvSpPr>
      <dsp:spPr>
        <a:xfrm>
          <a:off x="1937725" y="148246"/>
          <a:ext cx="1187014" cy="923336"/>
        </a:xfrm>
        <a:prstGeom prst="rect">
          <a:avLst/>
        </a:prstGeom>
        <a:noFill/>
        <a:ln>
          <a:noFill/>
        </a:ln>
        <a:effectLst/>
      </dsp:spPr>
      <dsp:style>
        <a:lnRef idx="0">
          <a:scrgbClr r="0" g="0" b="0"/>
        </a:lnRef>
        <a:fillRef idx="0">
          <a:scrgbClr r="0" g="0" b="0"/>
        </a:fillRef>
        <a:effectRef idx="0">
          <a:scrgbClr r="0" g="0" b="0"/>
        </a:effectRef>
        <a:fontRef idx="minor"/>
      </dsp:style>
    </dsp:sp>
    <dsp:sp modelId="{36D0EE42-599D-4785-BE57-93D736EF10E1}">
      <dsp:nvSpPr>
        <dsp:cNvPr id="0" name=""/>
        <dsp:cNvSpPr/>
      </dsp:nvSpPr>
      <dsp:spPr>
        <a:xfrm rot="5400000">
          <a:off x="2055697" y="2397297"/>
          <a:ext cx="969503" cy="1103745"/>
        </a:xfrm>
        <a:prstGeom prst="bentUpArrow">
          <a:avLst>
            <a:gd name="adj1" fmla="val 32840"/>
            <a:gd name="adj2" fmla="val 25000"/>
            <a:gd name="adj3" fmla="val 35780"/>
          </a:avLst>
        </a:prstGeom>
        <a:solidFill>
          <a:schemeClr val="accent1">
            <a:tint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1CBEE5D-D293-4918-AF50-4E05E1FF1612}">
      <dsp:nvSpPr>
        <dsp:cNvPr id="0" name=""/>
        <dsp:cNvSpPr/>
      </dsp:nvSpPr>
      <dsp:spPr>
        <a:xfrm>
          <a:off x="1507121" y="1303916"/>
          <a:ext cx="2215507" cy="1142398"/>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Collection of soil sample </a:t>
          </a:r>
          <a:endParaRPr lang="en-IN" sz="2000" kern="1200" dirty="0">
            <a:latin typeface="Times New Roman" panose="02020603050405020304" pitchFamily="18" charset="0"/>
            <a:cs typeface="Times New Roman" panose="02020603050405020304" pitchFamily="18" charset="0"/>
          </a:endParaRPr>
        </a:p>
      </dsp:txBody>
      <dsp:txXfrm>
        <a:off x="1562898" y="1359693"/>
        <a:ext cx="2103953" cy="1030844"/>
      </dsp:txXfrm>
    </dsp:sp>
    <dsp:sp modelId="{D59AE69D-ADFD-4CA0-B1AA-6A888E8DCD1C}">
      <dsp:nvSpPr>
        <dsp:cNvPr id="0" name=""/>
        <dsp:cNvSpPr/>
      </dsp:nvSpPr>
      <dsp:spPr>
        <a:xfrm>
          <a:off x="3430911" y="1431537"/>
          <a:ext cx="1187014" cy="923336"/>
        </a:xfrm>
        <a:prstGeom prst="rect">
          <a:avLst/>
        </a:prstGeom>
        <a:noFill/>
        <a:ln>
          <a:noFill/>
        </a:ln>
        <a:effectLst/>
      </dsp:spPr>
      <dsp:style>
        <a:lnRef idx="0">
          <a:scrgbClr r="0" g="0" b="0"/>
        </a:lnRef>
        <a:fillRef idx="0">
          <a:scrgbClr r="0" g="0" b="0"/>
        </a:fillRef>
        <a:effectRef idx="0">
          <a:scrgbClr r="0" g="0" b="0"/>
        </a:effectRef>
        <a:fontRef idx="minor"/>
      </dsp:style>
    </dsp:sp>
    <dsp:sp modelId="{79D13562-6D90-4608-B294-D05D66DFDC0E}">
      <dsp:nvSpPr>
        <dsp:cNvPr id="0" name=""/>
        <dsp:cNvSpPr/>
      </dsp:nvSpPr>
      <dsp:spPr>
        <a:xfrm rot="5400000">
          <a:off x="3548884" y="3680588"/>
          <a:ext cx="969503" cy="1103745"/>
        </a:xfrm>
        <a:prstGeom prst="bentUpArrow">
          <a:avLst>
            <a:gd name="adj1" fmla="val 32840"/>
            <a:gd name="adj2" fmla="val 25000"/>
            <a:gd name="adj3" fmla="val 35780"/>
          </a:avLst>
        </a:prstGeom>
        <a:solidFill>
          <a:schemeClr val="accent1">
            <a:tint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A00B033-468D-42AE-8BF3-53D6210C18C8}">
      <dsp:nvSpPr>
        <dsp:cNvPr id="0" name=""/>
        <dsp:cNvSpPr/>
      </dsp:nvSpPr>
      <dsp:spPr>
        <a:xfrm>
          <a:off x="3000307" y="2587207"/>
          <a:ext cx="2215507" cy="1142398"/>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Determination of soil properties and banana peel bio powder</a:t>
          </a:r>
          <a:endParaRPr lang="en-IN" sz="2000" kern="1200" dirty="0">
            <a:latin typeface="Times New Roman" panose="02020603050405020304" pitchFamily="18" charset="0"/>
            <a:cs typeface="Times New Roman" panose="02020603050405020304" pitchFamily="18" charset="0"/>
          </a:endParaRPr>
        </a:p>
      </dsp:txBody>
      <dsp:txXfrm>
        <a:off x="3056084" y="2642984"/>
        <a:ext cx="2103953" cy="1030844"/>
      </dsp:txXfrm>
    </dsp:sp>
    <dsp:sp modelId="{4833DEEF-23CE-489E-A064-27DC03BE7380}">
      <dsp:nvSpPr>
        <dsp:cNvPr id="0" name=""/>
        <dsp:cNvSpPr/>
      </dsp:nvSpPr>
      <dsp:spPr>
        <a:xfrm>
          <a:off x="4924098" y="2714827"/>
          <a:ext cx="1187014" cy="923336"/>
        </a:xfrm>
        <a:prstGeom prst="rect">
          <a:avLst/>
        </a:prstGeom>
        <a:noFill/>
        <a:ln>
          <a:noFill/>
        </a:ln>
        <a:effectLst/>
      </dsp:spPr>
      <dsp:style>
        <a:lnRef idx="0">
          <a:scrgbClr r="0" g="0" b="0"/>
        </a:lnRef>
        <a:fillRef idx="0">
          <a:scrgbClr r="0" g="0" b="0"/>
        </a:fillRef>
        <a:effectRef idx="0">
          <a:scrgbClr r="0" g="0" b="0"/>
        </a:effectRef>
        <a:fontRef idx="minor"/>
      </dsp:style>
    </dsp:sp>
    <dsp:sp modelId="{02F88D0C-075C-4D33-88AB-EC17D915EB04}">
      <dsp:nvSpPr>
        <dsp:cNvPr id="0" name=""/>
        <dsp:cNvSpPr/>
      </dsp:nvSpPr>
      <dsp:spPr>
        <a:xfrm rot="5400000">
          <a:off x="5042070" y="4963879"/>
          <a:ext cx="969503" cy="1103745"/>
        </a:xfrm>
        <a:prstGeom prst="bentUpArrow">
          <a:avLst>
            <a:gd name="adj1" fmla="val 32840"/>
            <a:gd name="adj2" fmla="val 25000"/>
            <a:gd name="adj3" fmla="val 35780"/>
          </a:avLst>
        </a:prstGeom>
        <a:solidFill>
          <a:schemeClr val="accent1">
            <a:tint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2E9C165-7B1D-46F5-8DB8-F2F807A1B72E}">
      <dsp:nvSpPr>
        <dsp:cNvPr id="0" name=""/>
        <dsp:cNvSpPr/>
      </dsp:nvSpPr>
      <dsp:spPr>
        <a:xfrm>
          <a:off x="4525466" y="3892443"/>
          <a:ext cx="2215507" cy="1142398"/>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Strength analysis on banana peel bio powder mixed soil</a:t>
          </a:r>
          <a:endParaRPr lang="en-IN" sz="2000" kern="1200" dirty="0">
            <a:latin typeface="Times New Roman" panose="02020603050405020304" pitchFamily="18" charset="0"/>
            <a:cs typeface="Times New Roman" panose="02020603050405020304" pitchFamily="18" charset="0"/>
          </a:endParaRPr>
        </a:p>
      </dsp:txBody>
      <dsp:txXfrm>
        <a:off x="4581243" y="3948220"/>
        <a:ext cx="2103953" cy="1030844"/>
      </dsp:txXfrm>
    </dsp:sp>
    <dsp:sp modelId="{BE789D02-DC48-4D8A-A4AF-28A3965DFFDE}">
      <dsp:nvSpPr>
        <dsp:cNvPr id="0" name=""/>
        <dsp:cNvSpPr/>
      </dsp:nvSpPr>
      <dsp:spPr>
        <a:xfrm>
          <a:off x="6417285" y="3998118"/>
          <a:ext cx="1187014" cy="923336"/>
        </a:xfrm>
        <a:prstGeom prst="rect">
          <a:avLst/>
        </a:prstGeom>
        <a:noFill/>
        <a:ln>
          <a:noFill/>
        </a:ln>
        <a:effectLst/>
      </dsp:spPr>
      <dsp:style>
        <a:lnRef idx="0">
          <a:scrgbClr r="0" g="0" b="0"/>
        </a:lnRef>
        <a:fillRef idx="0">
          <a:scrgbClr r="0" g="0" b="0"/>
        </a:fillRef>
        <a:effectRef idx="0">
          <a:scrgbClr r="0" g="0" b="0"/>
        </a:effectRef>
        <a:fontRef idx="minor"/>
      </dsp:style>
    </dsp:sp>
    <dsp:sp modelId="{393E8D99-5174-4A51-B25E-A2D12C930BE3}">
      <dsp:nvSpPr>
        <dsp:cNvPr id="0" name=""/>
        <dsp:cNvSpPr/>
      </dsp:nvSpPr>
      <dsp:spPr>
        <a:xfrm>
          <a:off x="5986681" y="5153788"/>
          <a:ext cx="2215507" cy="1142398"/>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Times New Roman" panose="02020603050405020304" pitchFamily="18" charset="0"/>
              <a:cs typeface="Times New Roman" panose="02020603050405020304" pitchFamily="18" charset="0"/>
            </a:rPr>
            <a:t>Result and Conclusion  </a:t>
          </a:r>
          <a:endParaRPr lang="en-IN" sz="2000" kern="1200" dirty="0">
            <a:latin typeface="Times New Roman" panose="02020603050405020304" pitchFamily="18" charset="0"/>
            <a:cs typeface="Times New Roman" panose="02020603050405020304" pitchFamily="18" charset="0"/>
          </a:endParaRPr>
        </a:p>
      </dsp:txBody>
      <dsp:txXfrm>
        <a:off x="6042458" y="5209565"/>
        <a:ext cx="2103953" cy="1030844"/>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eg>
</file>

<file path=ppt/media/image4.jp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A69254-3FA0-4938-9486-AEE58BAA9B2A}"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75445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69254-3FA0-4938-9486-AEE58BAA9B2A}"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4129226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69254-3FA0-4938-9486-AEE58BAA9B2A}"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2FF2A69-396E-4B13-B121-7DE142C0C810}"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956327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3A69254-3FA0-4938-9486-AEE58BAA9B2A}"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17006838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3A69254-3FA0-4938-9486-AEE58BAA9B2A}"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2FF2A69-396E-4B13-B121-7DE142C0C810}"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297510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63A69254-3FA0-4938-9486-AEE58BAA9B2A}"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33872713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69254-3FA0-4938-9486-AEE58BAA9B2A}"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25316741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69254-3FA0-4938-9486-AEE58BAA9B2A}"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478479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69254-3FA0-4938-9486-AEE58BAA9B2A}"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3726940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69254-3FA0-4938-9486-AEE58BAA9B2A}" type="datetimeFigureOut">
              <a:rPr lang="en-IN" smtClean="0"/>
              <a:t>18-02-2025</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108882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A69254-3FA0-4938-9486-AEE58BAA9B2A}"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17449982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A69254-3FA0-4938-9486-AEE58BAA9B2A}" type="datetimeFigureOut">
              <a:rPr lang="en-IN" smtClean="0"/>
              <a:t>18-02-2025</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36076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A69254-3FA0-4938-9486-AEE58BAA9B2A}" type="datetimeFigureOut">
              <a:rPr lang="en-IN" smtClean="0"/>
              <a:t>18-02-2025</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18846780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69254-3FA0-4938-9486-AEE58BAA9B2A}" type="datetimeFigureOut">
              <a:rPr lang="en-IN" smtClean="0"/>
              <a:t>18-02-2025</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1414802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A69254-3FA0-4938-9486-AEE58BAA9B2A}"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3615801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A69254-3FA0-4938-9486-AEE58BAA9B2A}" type="datetimeFigureOut">
              <a:rPr lang="en-IN" smtClean="0"/>
              <a:t>18-02-2025</a:t>
            </a:fld>
            <a:endParaRPr lang="en-IN"/>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92FF2A69-396E-4B13-B121-7DE142C0C810}" type="slidenum">
              <a:rPr lang="en-IN" smtClean="0"/>
              <a:t>‹#›</a:t>
            </a:fld>
            <a:endParaRPr lang="en-IN"/>
          </a:p>
        </p:txBody>
      </p:sp>
    </p:spTree>
    <p:extLst>
      <p:ext uri="{BB962C8B-B14F-4D97-AF65-F5344CB8AC3E}">
        <p14:creationId xmlns:p14="http://schemas.microsoft.com/office/powerpoint/2010/main" val="575733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3A69254-3FA0-4938-9486-AEE58BAA9B2A}" type="datetimeFigureOut">
              <a:rPr lang="en-IN" smtClean="0"/>
              <a:t>18-02-2025</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92FF2A69-396E-4B13-B121-7DE142C0C810}" type="slidenum">
              <a:rPr lang="en-IN" smtClean="0"/>
              <a:t>‹#›</a:t>
            </a:fld>
            <a:endParaRPr lang="en-IN"/>
          </a:p>
        </p:txBody>
      </p:sp>
    </p:spTree>
    <p:extLst>
      <p:ext uri="{BB962C8B-B14F-4D97-AF65-F5344CB8AC3E}">
        <p14:creationId xmlns:p14="http://schemas.microsoft.com/office/powerpoint/2010/main" val="1949393524"/>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 id="2147483803" r:id="rId12"/>
    <p:sldLayoutId id="2147483804" r:id="rId13"/>
    <p:sldLayoutId id="2147483805" r:id="rId14"/>
    <p:sldLayoutId id="2147483806" r:id="rId15"/>
    <p:sldLayoutId id="2147483807"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1F207-7F21-4703-9D78-EC7889772A1B}"/>
              </a:ext>
            </a:extLst>
          </p:cNvPr>
          <p:cNvSpPr>
            <a:spLocks noGrp="1"/>
          </p:cNvSpPr>
          <p:nvPr>
            <p:ph type="ctrTitle"/>
          </p:nvPr>
        </p:nvSpPr>
        <p:spPr>
          <a:xfrm>
            <a:off x="884394" y="2634622"/>
            <a:ext cx="10220132" cy="1914697"/>
          </a:xfrm>
        </p:spPr>
        <p:txBody>
          <a:bodyPr>
            <a:noAutofit/>
          </a:bodyPr>
          <a:lstStyle/>
          <a:p>
            <a:pPr algn="ctr"/>
            <a:r>
              <a:rPr lang="en-US" sz="4000" b="1" dirty="0">
                <a:latin typeface="Times New Roman" panose="02020603050405020304" pitchFamily="18" charset="0"/>
                <a:cs typeface="Times New Roman" panose="02020603050405020304" pitchFamily="18" charset="0"/>
              </a:rPr>
              <a:t>ENHANCEMENT  OF SOIL PROPERTIES USING BANANA PEEL BIO  POWDER AS A STABILIZER </a:t>
            </a:r>
            <a:endParaRPr lang="en-IN"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2043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AE2F9-5573-4A4A-B9D0-07E8239AD5D5}"/>
              </a:ext>
            </a:extLst>
          </p:cNvPr>
          <p:cNvSpPr>
            <a:spLocks noGrp="1"/>
          </p:cNvSpPr>
          <p:nvPr>
            <p:ph type="ctrTitle"/>
          </p:nvPr>
        </p:nvSpPr>
        <p:spPr>
          <a:xfrm>
            <a:off x="65314" y="249333"/>
            <a:ext cx="10291666" cy="749043"/>
          </a:xfrm>
        </p:spPr>
        <p:txBody>
          <a:bodyPr>
            <a:normAutofit/>
          </a:bodyPr>
          <a:lstStyle/>
          <a:p>
            <a:r>
              <a:rPr lang="en-US" sz="4000" b="1" dirty="0">
                <a:latin typeface="Times New Roman" panose="02020603050405020304" pitchFamily="18" charset="0"/>
                <a:cs typeface="Times New Roman" panose="02020603050405020304" pitchFamily="18" charset="0"/>
              </a:rPr>
              <a:t>LABORATORY EXPERIMENTS</a:t>
            </a:r>
            <a:endParaRPr lang="en-IN" sz="40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7074E862-EF73-4AE2-BC02-A802E84F6D5D}"/>
              </a:ext>
            </a:extLst>
          </p:cNvPr>
          <p:cNvSpPr>
            <a:spLocks noGrp="1"/>
          </p:cNvSpPr>
          <p:nvPr>
            <p:ph type="subTitle" idx="1"/>
          </p:nvPr>
        </p:nvSpPr>
        <p:spPr>
          <a:xfrm>
            <a:off x="2009192" y="1119675"/>
            <a:ext cx="9262188" cy="2864496"/>
          </a:xfrm>
        </p:spPr>
        <p:txBody>
          <a:bodyPr>
            <a:normAutofit/>
          </a:bodyPr>
          <a:lstStyle/>
          <a:p>
            <a:pPr marL="857250" indent="-857250" algn="just">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Specific gravity test </a:t>
            </a:r>
          </a:p>
          <a:p>
            <a:pPr marL="857250" indent="-857250" algn="just">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Sieve analysis</a:t>
            </a:r>
          </a:p>
          <a:p>
            <a:pPr marL="857250" indent="-857250" algn="just">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Atterberg's limits </a:t>
            </a:r>
          </a:p>
          <a:p>
            <a:pPr marL="857250" indent="-857250" algn="just">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Standard Proctor Compaction test </a:t>
            </a:r>
          </a:p>
          <a:p>
            <a:pPr marL="857250" indent="-857250" algn="just">
              <a:buFont typeface="Arial" panose="020B0604020202020204" pitchFamily="34" charset="0"/>
              <a:buChar char="•"/>
            </a:pPr>
            <a:r>
              <a:rPr lang="en-IN" sz="2000" b="1" dirty="0">
                <a:solidFill>
                  <a:schemeClr val="tx1"/>
                </a:solidFill>
                <a:latin typeface="Times New Roman" panose="02020603050405020304" pitchFamily="18" charset="0"/>
                <a:cs typeface="Times New Roman" panose="02020603050405020304" pitchFamily="18" charset="0"/>
              </a:rPr>
              <a:t>Unconfined compression test (UCC) </a:t>
            </a:r>
          </a:p>
          <a:p>
            <a:pPr marL="857250" indent="-857250" algn="just">
              <a:buFont typeface="Arial" panose="020B0604020202020204" pitchFamily="34" charset="0"/>
              <a:buChar char="•"/>
            </a:pPr>
            <a:r>
              <a:rPr lang="en-US" sz="2000" b="1" dirty="0">
                <a:solidFill>
                  <a:schemeClr val="tx1"/>
                </a:solidFill>
                <a:latin typeface="Times New Roman" panose="02020603050405020304" pitchFamily="18" charset="0"/>
                <a:cs typeface="Times New Roman" panose="02020603050405020304" pitchFamily="18" charset="0"/>
              </a:rPr>
              <a:t>California bearing ratio (CBR) test</a:t>
            </a:r>
          </a:p>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59BE9F77-92CA-45E3-802F-B563D5195961}"/>
              </a:ext>
            </a:extLst>
          </p:cNvPr>
          <p:cNvSpPr txBox="1"/>
          <p:nvPr/>
        </p:nvSpPr>
        <p:spPr>
          <a:xfrm>
            <a:off x="2009192" y="3984171"/>
            <a:ext cx="9635412"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The preliminary tests such as the particle size distribution test, Atterberg limit test and specific gravity tests as well as engineering tests such as; Compaction test, Unconfined Compressive Strength tests and California Bearing Ratio test were carried out on the unstabilized natural soil samples. </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Also, engineering tests such as Compaction (Maximum Dry Density and Optimum Moisture Content), Unconfined compressive strength tests and the California Bearing Ratio tests were carried out on the stabilized samples, using the banana bio peel powder ,at varying proportions of 2, 4, 6, 8 % by weight of the soil.</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5470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BFEE5-B96F-42F4-950F-BC1B304270CD}"/>
              </a:ext>
            </a:extLst>
          </p:cNvPr>
          <p:cNvSpPr>
            <a:spLocks noGrp="1"/>
          </p:cNvSpPr>
          <p:nvPr>
            <p:ph type="ctrTitle"/>
          </p:nvPr>
        </p:nvSpPr>
        <p:spPr>
          <a:xfrm>
            <a:off x="245706" y="170641"/>
            <a:ext cx="5072743" cy="781082"/>
          </a:xfrm>
        </p:spPr>
        <p:txBody>
          <a:bodyPr>
            <a:noAutofit/>
          </a:bodyPr>
          <a:lstStyle/>
          <a:p>
            <a:r>
              <a:rPr lang="en-US" sz="4000" b="1" dirty="0">
                <a:latin typeface="Times New Roman" panose="02020603050405020304" pitchFamily="18" charset="0"/>
                <a:cs typeface="Times New Roman" panose="02020603050405020304" pitchFamily="18" charset="0"/>
              </a:rPr>
              <a:t>SPECIFIC GRAVITY</a:t>
            </a:r>
            <a:endParaRPr lang="en-IN" sz="4000" b="1"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60BF61B3-83E1-440E-B329-7655968ADB49}"/>
              </a:ext>
            </a:extLst>
          </p:cNvPr>
          <p:cNvGraphicFramePr>
            <a:graphicFrameLocks noGrp="1"/>
          </p:cNvGraphicFramePr>
          <p:nvPr>
            <p:extLst>
              <p:ext uri="{D42A27DB-BD31-4B8C-83A1-F6EECF244321}">
                <p14:modId xmlns:p14="http://schemas.microsoft.com/office/powerpoint/2010/main" val="2592638"/>
              </p:ext>
            </p:extLst>
          </p:nvPr>
        </p:nvGraphicFramePr>
        <p:xfrm>
          <a:off x="409744" y="951723"/>
          <a:ext cx="6858802" cy="5777069"/>
        </p:xfrm>
        <a:graphic>
          <a:graphicData uri="http://schemas.openxmlformats.org/drawingml/2006/table">
            <a:tbl>
              <a:tblPr firstRow="1" bandRow="1">
                <a:tableStyleId>{5C22544A-7EE6-4342-B048-85BDC9FD1C3A}</a:tableStyleId>
              </a:tblPr>
              <a:tblGrid>
                <a:gridCol w="3429401">
                  <a:extLst>
                    <a:ext uri="{9D8B030D-6E8A-4147-A177-3AD203B41FA5}">
                      <a16:colId xmlns:a16="http://schemas.microsoft.com/office/drawing/2014/main" val="2013623971"/>
                    </a:ext>
                  </a:extLst>
                </a:gridCol>
                <a:gridCol w="3429401">
                  <a:extLst>
                    <a:ext uri="{9D8B030D-6E8A-4147-A177-3AD203B41FA5}">
                      <a16:colId xmlns:a16="http://schemas.microsoft.com/office/drawing/2014/main" val="1246269603"/>
                    </a:ext>
                  </a:extLst>
                </a:gridCol>
              </a:tblGrid>
              <a:tr h="820094">
                <a:tc>
                  <a:txBody>
                    <a:bodyPr/>
                    <a:lstStyle/>
                    <a:p>
                      <a:pPr algn="ctr"/>
                      <a:r>
                        <a:rPr lang="en-US" sz="2400" dirty="0">
                          <a:latin typeface="Times New Roman" panose="02020603050405020304" pitchFamily="18" charset="0"/>
                          <a:cs typeface="Times New Roman" panose="02020603050405020304" pitchFamily="18" charset="0"/>
                        </a:rPr>
                        <a:t>ITEM </a:t>
                      </a:r>
                      <a:endParaRPr lang="en-IN" sz="2400" dirty="0">
                        <a:latin typeface="Times New Roman" panose="02020603050405020304" pitchFamily="18" charset="0"/>
                        <a:cs typeface="Times New Roman" panose="02020603050405020304" pitchFamily="18" charset="0"/>
                      </a:endParaRPr>
                    </a:p>
                  </a:txBody>
                  <a:tcPr anchor="ctr"/>
                </a:tc>
                <a:tc>
                  <a:txBody>
                    <a:bodyPr/>
                    <a:lstStyle/>
                    <a:p>
                      <a:pPr algn="ctr"/>
                      <a:r>
                        <a:rPr lang="en-US" sz="2400" dirty="0"/>
                        <a:t>TRIAL</a:t>
                      </a:r>
                      <a:endParaRPr lang="en-IN" sz="2400" dirty="0"/>
                    </a:p>
                  </a:txBody>
                  <a:tcPr anchor="ctr"/>
                </a:tc>
                <a:extLst>
                  <a:ext uri="{0D108BD9-81ED-4DB2-BD59-A6C34878D82A}">
                    <a16:rowId xmlns:a16="http://schemas.microsoft.com/office/drawing/2014/main" val="3527165462"/>
                  </a:ext>
                </a:extLst>
              </a:tr>
              <a:tr h="608900">
                <a:tc>
                  <a:txBody>
                    <a:bodyPr/>
                    <a:lstStyle/>
                    <a:p>
                      <a:pPr algn="ctr"/>
                      <a:r>
                        <a:rPr lang="en-US" sz="2000" dirty="0">
                          <a:latin typeface="Times New Roman" panose="02020603050405020304" pitchFamily="18" charset="0"/>
                          <a:cs typeface="Times New Roman" panose="02020603050405020304" pitchFamily="18" charset="0"/>
                        </a:rPr>
                        <a:t>Weight of pycnometer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31</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546744"/>
                  </a:ext>
                </a:extLst>
              </a:tr>
              <a:tr h="82009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latin typeface="Times New Roman" panose="02020603050405020304" pitchFamily="18" charset="0"/>
                          <a:cs typeface="Times New Roman" panose="02020603050405020304" pitchFamily="18" charset="0"/>
                        </a:rPr>
                        <a:t>Weight of pycnometer +dry soil</a:t>
                      </a:r>
                      <a:endParaRPr lang="en-IN" sz="2000" dirty="0">
                        <a:latin typeface="Times New Roman" panose="02020603050405020304" pitchFamily="18" charset="0"/>
                        <a:cs typeface="Times New Roman" panose="02020603050405020304" pitchFamily="18" charset="0"/>
                      </a:endParaRPr>
                    </a:p>
                    <a:p>
                      <a:pPr algn="ct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41</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091770569"/>
                  </a:ext>
                </a:extLst>
              </a:tr>
              <a:tr h="105658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latin typeface="Times New Roman" panose="02020603050405020304" pitchFamily="18" charset="0"/>
                          <a:cs typeface="Times New Roman" panose="02020603050405020304" pitchFamily="18" charset="0"/>
                        </a:rPr>
                        <a:t>Weight of pycnometer +dry soil+ water</a:t>
                      </a:r>
                      <a:endParaRPr lang="en-IN" sz="2000" dirty="0">
                        <a:latin typeface="Times New Roman" panose="02020603050405020304" pitchFamily="18" charset="0"/>
                        <a:cs typeface="Times New Roman" panose="02020603050405020304" pitchFamily="18" charset="0"/>
                      </a:endParaRPr>
                    </a:p>
                    <a:p>
                      <a:pPr algn="ct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86</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036252362"/>
                  </a:ext>
                </a:extLst>
              </a:tr>
              <a:tr h="82009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latin typeface="Times New Roman" panose="02020603050405020304" pitchFamily="18" charset="0"/>
                          <a:cs typeface="Times New Roman" panose="02020603050405020304" pitchFamily="18" charset="0"/>
                        </a:rPr>
                        <a:t>Weight of pycnometer + water</a:t>
                      </a:r>
                      <a:endParaRPr lang="en-IN" sz="2000" dirty="0">
                        <a:latin typeface="Times New Roman" panose="02020603050405020304" pitchFamily="18" charset="0"/>
                        <a:cs typeface="Times New Roman" panose="02020603050405020304" pitchFamily="18" charset="0"/>
                      </a:endParaRPr>
                    </a:p>
                    <a:p>
                      <a:pPr algn="ct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8</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07028813"/>
                  </a:ext>
                </a:extLst>
              </a:tr>
              <a:tr h="475133">
                <a:tc>
                  <a:txBody>
                    <a:bodyPr/>
                    <a:lstStyle/>
                    <a:p>
                      <a:pPr algn="ctr"/>
                      <a:r>
                        <a:rPr lang="en-US" sz="2000" dirty="0">
                          <a:latin typeface="Times New Roman" panose="02020603050405020304" pitchFamily="18" charset="0"/>
                          <a:cs typeface="Times New Roman" panose="02020603050405020304" pitchFamily="18" charset="0"/>
                        </a:rPr>
                        <a:t>Mass of soil solids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583034549"/>
                  </a:ext>
                </a:extLst>
              </a:tr>
              <a:tr h="475133">
                <a:tc>
                  <a:txBody>
                    <a:bodyPr/>
                    <a:lstStyle/>
                    <a:p>
                      <a:pPr algn="ctr"/>
                      <a:r>
                        <a:rPr lang="en-US" sz="2000" dirty="0">
                          <a:latin typeface="Times New Roman" panose="02020603050405020304" pitchFamily="18" charset="0"/>
                          <a:cs typeface="Times New Roman" panose="02020603050405020304" pitchFamily="18" charset="0"/>
                        </a:rPr>
                        <a:t>Mass of water displaced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4</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898067063"/>
                  </a:ext>
                </a:extLst>
              </a:tr>
              <a:tr h="475133">
                <a:tc>
                  <a:txBody>
                    <a:bodyPr/>
                    <a:lstStyle/>
                    <a:p>
                      <a:pPr algn="ctr"/>
                      <a:r>
                        <a:rPr lang="en-US" sz="2000" b="1" dirty="0">
                          <a:solidFill>
                            <a:srgbClr val="C00000"/>
                          </a:solidFill>
                          <a:latin typeface="Times New Roman" panose="02020603050405020304" pitchFamily="18" charset="0"/>
                          <a:cs typeface="Times New Roman" panose="02020603050405020304" pitchFamily="18" charset="0"/>
                        </a:rPr>
                        <a:t>SPECIFIC GRAVITY (RATIO )</a:t>
                      </a:r>
                      <a:endParaRPr lang="en-IN" sz="2000" b="1" dirty="0">
                        <a:solidFill>
                          <a:srgbClr val="C00000"/>
                        </a:solidFill>
                        <a:latin typeface="Times New Roman" panose="02020603050405020304" pitchFamily="18" charset="0"/>
                        <a:cs typeface="Times New Roman" panose="02020603050405020304" pitchFamily="18" charset="0"/>
                      </a:endParaRPr>
                    </a:p>
                  </a:txBody>
                  <a:tcPr anchor="ctr"/>
                </a:tc>
                <a:tc>
                  <a:txBody>
                    <a:bodyPr/>
                    <a:lstStyle/>
                    <a:p>
                      <a:pPr algn="ctr"/>
                      <a:r>
                        <a:rPr lang="en-US" sz="2000" b="1" dirty="0">
                          <a:solidFill>
                            <a:srgbClr val="C00000"/>
                          </a:solidFill>
                          <a:latin typeface="Times New Roman" panose="02020603050405020304" pitchFamily="18" charset="0"/>
                          <a:cs typeface="Times New Roman" panose="02020603050405020304" pitchFamily="18" charset="0"/>
                        </a:rPr>
                        <a:t>2.5</a:t>
                      </a:r>
                      <a:endParaRPr lang="en-IN" sz="2000" b="1" dirty="0">
                        <a:solidFill>
                          <a:srgbClr val="C00000"/>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952461995"/>
                  </a:ext>
                </a:extLst>
              </a:tr>
            </a:tbl>
          </a:graphicData>
        </a:graphic>
      </p:graphicFrame>
      <p:pic>
        <p:nvPicPr>
          <p:cNvPr id="7" name="Picture 6">
            <a:extLst>
              <a:ext uri="{FF2B5EF4-FFF2-40B4-BE49-F238E27FC236}">
                <a16:creationId xmlns:a16="http://schemas.microsoft.com/office/drawing/2014/main" id="{DC8550AF-0324-D94B-4ECC-47FFAF5159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1716" y="951723"/>
            <a:ext cx="4314145" cy="3118790"/>
          </a:xfrm>
          <a:prstGeom prst="rect">
            <a:avLst/>
          </a:prstGeom>
        </p:spPr>
      </p:pic>
      <p:sp>
        <p:nvSpPr>
          <p:cNvPr id="3" name="TextBox 2">
            <a:extLst>
              <a:ext uri="{FF2B5EF4-FFF2-40B4-BE49-F238E27FC236}">
                <a16:creationId xmlns:a16="http://schemas.microsoft.com/office/drawing/2014/main" id="{51EA23B8-157E-24F7-C740-612D79287147}"/>
              </a:ext>
            </a:extLst>
          </p:cNvPr>
          <p:cNvSpPr txBox="1"/>
          <p:nvPr/>
        </p:nvSpPr>
        <p:spPr>
          <a:xfrm>
            <a:off x="7657136" y="4460033"/>
            <a:ext cx="4248725" cy="1323439"/>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Specific gravity is the </a:t>
            </a:r>
            <a:r>
              <a:rPr lang="en-US" sz="2000" b="1" dirty="0">
                <a:solidFill>
                  <a:srgbClr val="C00000"/>
                </a:solidFill>
                <a:latin typeface="Times New Roman" panose="02020603050405020304" pitchFamily="18" charset="0"/>
                <a:cs typeface="Times New Roman" panose="02020603050405020304" pitchFamily="18" charset="0"/>
              </a:rPr>
              <a:t>ratio</a:t>
            </a:r>
            <a:r>
              <a:rPr lang="en-US" sz="2000" dirty="0">
                <a:latin typeface="Times New Roman" panose="02020603050405020304" pitchFamily="18" charset="0"/>
                <a:cs typeface="Times New Roman" panose="02020603050405020304" pitchFamily="18" charset="0"/>
              </a:rPr>
              <a:t> of the density of a substance to  the density of reference substance at a fixed temperature .</a:t>
            </a:r>
          </a:p>
        </p:txBody>
      </p:sp>
    </p:spTree>
    <p:extLst>
      <p:ext uri="{BB962C8B-B14F-4D97-AF65-F5344CB8AC3E}">
        <p14:creationId xmlns:p14="http://schemas.microsoft.com/office/powerpoint/2010/main" val="3735784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442FF-F8B4-4FAE-8B5A-BE14B7F19E37}"/>
              </a:ext>
            </a:extLst>
          </p:cNvPr>
          <p:cNvSpPr>
            <a:spLocks noGrp="1"/>
          </p:cNvSpPr>
          <p:nvPr>
            <p:ph type="title"/>
          </p:nvPr>
        </p:nvSpPr>
        <p:spPr>
          <a:xfrm>
            <a:off x="380999" y="27190"/>
            <a:ext cx="4781437" cy="815617"/>
          </a:xfrm>
        </p:spPr>
        <p:txBody>
          <a:bodyPr>
            <a:normAutofit/>
          </a:bodyPr>
          <a:lstStyle/>
          <a:p>
            <a:r>
              <a:rPr lang="en-US" sz="4000" b="1" dirty="0">
                <a:latin typeface="Times New Roman" panose="02020603050405020304" pitchFamily="18" charset="0"/>
                <a:cs typeface="Times New Roman" panose="02020603050405020304" pitchFamily="18" charset="0"/>
              </a:rPr>
              <a:t>SIEVE ANALYSIS </a:t>
            </a:r>
            <a:endParaRPr lang="en-IN" sz="4000" b="1" dirty="0">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F3121D0D-DC99-43A9-A493-24CD861E39FA}"/>
              </a:ext>
            </a:extLst>
          </p:cNvPr>
          <p:cNvGraphicFramePr>
            <a:graphicFrameLocks noGrp="1"/>
          </p:cNvGraphicFramePr>
          <p:nvPr>
            <p:extLst>
              <p:ext uri="{D42A27DB-BD31-4B8C-83A1-F6EECF244321}">
                <p14:modId xmlns:p14="http://schemas.microsoft.com/office/powerpoint/2010/main" val="829966445"/>
              </p:ext>
            </p:extLst>
          </p:nvPr>
        </p:nvGraphicFramePr>
        <p:xfrm>
          <a:off x="380999" y="707545"/>
          <a:ext cx="11647213" cy="6001967"/>
        </p:xfrm>
        <a:graphic>
          <a:graphicData uri="http://schemas.openxmlformats.org/drawingml/2006/table">
            <a:tbl>
              <a:tblPr firstRow="1" bandRow="1">
                <a:tableStyleId>{5C22544A-7EE6-4342-B048-85BDC9FD1C3A}</a:tableStyleId>
              </a:tblPr>
              <a:tblGrid>
                <a:gridCol w="2035630">
                  <a:extLst>
                    <a:ext uri="{9D8B030D-6E8A-4147-A177-3AD203B41FA5}">
                      <a16:colId xmlns:a16="http://schemas.microsoft.com/office/drawing/2014/main" val="2317562992"/>
                    </a:ext>
                  </a:extLst>
                </a:gridCol>
                <a:gridCol w="1530220">
                  <a:extLst>
                    <a:ext uri="{9D8B030D-6E8A-4147-A177-3AD203B41FA5}">
                      <a16:colId xmlns:a16="http://schemas.microsoft.com/office/drawing/2014/main" val="179816244"/>
                    </a:ext>
                  </a:extLst>
                </a:gridCol>
                <a:gridCol w="1623527">
                  <a:extLst>
                    <a:ext uri="{9D8B030D-6E8A-4147-A177-3AD203B41FA5}">
                      <a16:colId xmlns:a16="http://schemas.microsoft.com/office/drawing/2014/main" val="423563395"/>
                    </a:ext>
                  </a:extLst>
                </a:gridCol>
                <a:gridCol w="1660848">
                  <a:extLst>
                    <a:ext uri="{9D8B030D-6E8A-4147-A177-3AD203B41FA5}">
                      <a16:colId xmlns:a16="http://schemas.microsoft.com/office/drawing/2014/main" val="1661922778"/>
                    </a:ext>
                  </a:extLst>
                </a:gridCol>
                <a:gridCol w="2808515">
                  <a:extLst>
                    <a:ext uri="{9D8B030D-6E8A-4147-A177-3AD203B41FA5}">
                      <a16:colId xmlns:a16="http://schemas.microsoft.com/office/drawing/2014/main" val="960654044"/>
                    </a:ext>
                  </a:extLst>
                </a:gridCol>
                <a:gridCol w="1988473">
                  <a:extLst>
                    <a:ext uri="{9D8B030D-6E8A-4147-A177-3AD203B41FA5}">
                      <a16:colId xmlns:a16="http://schemas.microsoft.com/office/drawing/2014/main" val="1552533383"/>
                    </a:ext>
                  </a:extLst>
                </a:gridCol>
              </a:tblGrid>
              <a:tr h="1542786">
                <a:tc>
                  <a:txBody>
                    <a:bodyPr/>
                    <a:lstStyle/>
                    <a:p>
                      <a:pPr algn="ctr"/>
                      <a:r>
                        <a:rPr lang="en-IN" sz="2000" dirty="0">
                          <a:latin typeface="Times New Roman" panose="02020603050405020304" pitchFamily="18" charset="0"/>
                          <a:cs typeface="Times New Roman" panose="02020603050405020304" pitchFamily="18" charset="0"/>
                        </a:rPr>
                        <a:t>IS SIEVE DESIGNATION</a:t>
                      </a:r>
                    </a:p>
                  </a:txBody>
                  <a:tcPr anchor="ctr"/>
                </a:tc>
                <a:tc>
                  <a:txBody>
                    <a:bodyPr/>
                    <a:lstStyle/>
                    <a:p>
                      <a:pPr algn="ctr"/>
                      <a:r>
                        <a:rPr lang="en-US" sz="2000" dirty="0">
                          <a:latin typeface="Times New Roman" panose="02020603050405020304" pitchFamily="18" charset="0"/>
                          <a:cs typeface="Times New Roman" panose="02020603050405020304" pitchFamily="18" charset="0"/>
                        </a:rPr>
                        <a:t>EMPTY WEIGHT OF SIEVE (W</a:t>
                      </a:r>
                      <a:r>
                        <a:rPr lang="en-US" sz="2000" baseline="-25000" dirty="0">
                          <a:latin typeface="Times New Roman" panose="02020603050405020304" pitchFamily="18" charset="0"/>
                          <a:cs typeface="Times New Roman" panose="02020603050405020304" pitchFamily="18" charset="0"/>
                        </a:rPr>
                        <a:t>1</a:t>
                      </a:r>
                      <a:r>
                        <a:rPr lang="en-US" sz="2000" dirty="0">
                          <a:latin typeface="Times New Roman" panose="02020603050405020304" pitchFamily="18" charset="0"/>
                          <a:cs typeface="Times New Roman" panose="02020603050405020304" pitchFamily="18" charset="0"/>
                        </a:rPr>
                        <a:t>)</a:t>
                      </a:r>
                    </a:p>
                    <a:p>
                      <a:pPr algn="ctr"/>
                      <a:r>
                        <a:rPr lang="en-US" sz="2000" dirty="0">
                          <a:latin typeface="Times New Roman" panose="02020603050405020304" pitchFamily="18" charset="0"/>
                          <a:cs typeface="Times New Roman" panose="02020603050405020304" pitchFamily="18" charset="0"/>
                        </a:rPr>
                        <a:t>       (G)</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WEIGHT OF SIEVE AND SOIL (W</a:t>
                      </a:r>
                      <a:r>
                        <a:rPr lang="en-US" sz="2000" baseline="-25000" dirty="0">
                          <a:latin typeface="Times New Roman" panose="02020603050405020304" pitchFamily="18" charset="0"/>
                          <a:cs typeface="Times New Roman" panose="02020603050405020304" pitchFamily="18" charset="0"/>
                        </a:rPr>
                        <a:t>2</a:t>
                      </a:r>
                      <a:r>
                        <a:rPr lang="en-US" sz="2000" dirty="0">
                          <a:latin typeface="Times New Roman" panose="02020603050405020304" pitchFamily="18" charset="0"/>
                          <a:cs typeface="Times New Roman" panose="02020603050405020304" pitchFamily="18" charset="0"/>
                        </a:rPr>
                        <a:t>)</a:t>
                      </a:r>
                    </a:p>
                    <a:p>
                      <a:pPr algn="ctr"/>
                      <a:r>
                        <a:rPr lang="en-US" sz="2000" dirty="0">
                          <a:latin typeface="Times New Roman" panose="02020603050405020304" pitchFamily="18" charset="0"/>
                          <a:cs typeface="Times New Roman" panose="02020603050405020304" pitchFamily="18" charset="0"/>
                        </a:rPr>
                        <a:t>     (G)</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WEIGHT OF SOIL RETAINED IN (W</a:t>
                      </a:r>
                      <a:r>
                        <a:rPr lang="en-US" sz="2000" baseline="-25000" dirty="0">
                          <a:latin typeface="Times New Roman" panose="02020603050405020304" pitchFamily="18" charset="0"/>
                          <a:cs typeface="Times New Roman" panose="02020603050405020304" pitchFamily="18" charset="0"/>
                        </a:rPr>
                        <a:t>D</a:t>
                      </a:r>
                      <a:r>
                        <a:rPr lang="en-US" sz="2000" dirty="0">
                          <a:latin typeface="Times New Roman" panose="02020603050405020304" pitchFamily="18" charset="0"/>
                          <a:cs typeface="Times New Roman" panose="02020603050405020304" pitchFamily="18" charset="0"/>
                        </a:rPr>
                        <a:t>= W</a:t>
                      </a:r>
                      <a:r>
                        <a:rPr lang="en-US" sz="2000" baseline="-25000" dirty="0">
                          <a:latin typeface="Times New Roman" panose="02020603050405020304" pitchFamily="18" charset="0"/>
                          <a:cs typeface="Times New Roman" panose="02020603050405020304" pitchFamily="18" charset="0"/>
                        </a:rPr>
                        <a:t>2</a:t>
                      </a:r>
                      <a:r>
                        <a:rPr lang="en-US" sz="2000" dirty="0">
                          <a:latin typeface="Times New Roman" panose="02020603050405020304" pitchFamily="18" charset="0"/>
                          <a:cs typeface="Times New Roman" panose="02020603050405020304" pitchFamily="18" charset="0"/>
                        </a:rPr>
                        <a:t>-W</a:t>
                      </a:r>
                      <a:r>
                        <a:rPr lang="en-US" sz="2000" baseline="-25000" dirty="0">
                          <a:latin typeface="Times New Roman" panose="02020603050405020304" pitchFamily="18" charset="0"/>
                          <a:cs typeface="Times New Roman" panose="02020603050405020304" pitchFamily="18" charset="0"/>
                        </a:rPr>
                        <a:t>1</a:t>
                      </a:r>
                      <a:r>
                        <a:rPr lang="en-US" sz="2000" dirty="0">
                          <a:latin typeface="Times New Roman" panose="02020603050405020304" pitchFamily="18" charset="0"/>
                          <a:cs typeface="Times New Roman" panose="02020603050405020304" pitchFamily="18" charset="0"/>
                        </a:rPr>
                        <a:t>)</a:t>
                      </a:r>
                    </a:p>
                    <a:p>
                      <a:pPr algn="ctr"/>
                      <a:r>
                        <a:rPr lang="en-US" sz="2000" dirty="0">
                          <a:latin typeface="Times New Roman" panose="02020603050405020304" pitchFamily="18" charset="0"/>
                          <a:cs typeface="Times New Roman" panose="02020603050405020304" pitchFamily="18" charset="0"/>
                        </a:rPr>
                        <a:t>     (G)</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SOIL RETAINED AS PERCENTAGE OF PARTICULAR SOIL TAKEN N</a:t>
                      </a:r>
                      <a:r>
                        <a:rPr lang="en-US" sz="2000" baseline="-25000" dirty="0">
                          <a:latin typeface="Times New Roman" panose="02020603050405020304" pitchFamily="18" charset="0"/>
                          <a:cs typeface="Times New Roman" panose="02020603050405020304" pitchFamily="18" charset="0"/>
                        </a:rPr>
                        <a:t>1</a:t>
                      </a:r>
                      <a:r>
                        <a:rPr lang="en-US" sz="2000" dirty="0">
                          <a:latin typeface="Times New Roman" panose="02020603050405020304" pitchFamily="18" charset="0"/>
                          <a:cs typeface="Times New Roman" panose="02020603050405020304" pitchFamily="18" charset="0"/>
                        </a:rPr>
                        <a:t>  = W</a:t>
                      </a:r>
                      <a:r>
                        <a:rPr lang="en-US" sz="2000" baseline="-25000" dirty="0">
                          <a:latin typeface="Times New Roman" panose="02020603050405020304" pitchFamily="18" charset="0"/>
                          <a:cs typeface="Times New Roman" panose="02020603050405020304" pitchFamily="18" charset="0"/>
                        </a:rPr>
                        <a:t>D</a:t>
                      </a:r>
                      <a:r>
                        <a:rPr lang="en-US" sz="2000" dirty="0">
                          <a:latin typeface="Times New Roman" panose="02020603050405020304" pitchFamily="18" charset="0"/>
                          <a:cs typeface="Times New Roman" panose="02020603050405020304" pitchFamily="18" charset="0"/>
                        </a:rPr>
                        <a:t>/W</a:t>
                      </a:r>
                      <a:r>
                        <a:rPr lang="en-US" sz="2000" baseline="-25000" dirty="0">
                          <a:latin typeface="Times New Roman" panose="02020603050405020304" pitchFamily="18" charset="0"/>
                          <a:cs typeface="Times New Roman" panose="02020603050405020304" pitchFamily="18" charset="0"/>
                        </a:rPr>
                        <a:t>C</a:t>
                      </a:r>
                      <a:r>
                        <a:rPr lang="en-US" sz="2000" dirty="0">
                          <a:latin typeface="Times New Roman" panose="02020603050405020304" pitchFamily="18" charset="0"/>
                          <a:cs typeface="Times New Roman" panose="02020603050405020304" pitchFamily="18" charset="0"/>
                        </a:rPr>
                        <a:t>)*100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IN" sz="2000" dirty="0">
                          <a:latin typeface="Times New Roman" panose="02020603050405020304" pitchFamily="18" charset="0"/>
                          <a:cs typeface="Times New Roman" panose="02020603050405020304" pitchFamily="18" charset="0"/>
                        </a:rPr>
                        <a:t>PERCENTAGE FINER N</a:t>
                      </a:r>
                    </a:p>
                    <a:p>
                      <a:pPr algn="ctr"/>
                      <a:r>
                        <a:rPr lang="en-IN" sz="2000" dirty="0">
                          <a:latin typeface="Times New Roman" panose="02020603050405020304" pitchFamily="18" charset="0"/>
                          <a:cs typeface="Times New Roman" panose="02020603050405020304" pitchFamily="18" charset="0"/>
                        </a:rPr>
                        <a:t>(%)</a:t>
                      </a:r>
                    </a:p>
                  </a:txBody>
                  <a:tcPr anchor="ctr"/>
                </a:tc>
                <a:extLst>
                  <a:ext uri="{0D108BD9-81ED-4DB2-BD59-A6C34878D82A}">
                    <a16:rowId xmlns:a16="http://schemas.microsoft.com/office/drawing/2014/main" val="1394862528"/>
                  </a:ext>
                </a:extLst>
              </a:tr>
              <a:tr h="448766">
                <a:tc>
                  <a:txBody>
                    <a:bodyPr/>
                    <a:lstStyle/>
                    <a:p>
                      <a:pPr algn="ctr"/>
                      <a:r>
                        <a:rPr lang="en-US" sz="2000" dirty="0">
                          <a:latin typeface="Times New Roman" panose="02020603050405020304" pitchFamily="18" charset="0"/>
                          <a:cs typeface="Times New Roman" panose="02020603050405020304" pitchFamily="18" charset="0"/>
                        </a:rPr>
                        <a:t>4.75 mm</a:t>
                      </a:r>
                    </a:p>
                  </a:txBody>
                  <a:tcPr anchor="ctr"/>
                </a:tc>
                <a:tc>
                  <a:txBody>
                    <a:bodyPr/>
                    <a:lstStyle/>
                    <a:p>
                      <a:pPr algn="ctr"/>
                      <a:r>
                        <a:rPr lang="en-US" sz="2000" dirty="0">
                          <a:latin typeface="Times New Roman" panose="02020603050405020304" pitchFamily="18" charset="0"/>
                          <a:cs typeface="Times New Roman" panose="02020603050405020304" pitchFamily="18" charset="0"/>
                        </a:rPr>
                        <a:t>318</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291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153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7.7272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92.2728</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454449519"/>
                  </a:ext>
                </a:extLst>
              </a:tr>
              <a:tr h="491599">
                <a:tc>
                  <a:txBody>
                    <a:bodyPr/>
                    <a:lstStyle/>
                    <a:p>
                      <a:pPr algn="ctr"/>
                      <a:r>
                        <a:rPr lang="en-US" sz="2000" dirty="0">
                          <a:latin typeface="Times New Roman" panose="02020603050405020304" pitchFamily="18" charset="0"/>
                          <a:cs typeface="Times New Roman" panose="02020603050405020304" pitchFamily="18" charset="0"/>
                        </a:rPr>
                        <a:t>2.36mm</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202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217</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0.7575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91.5153</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500265095"/>
                  </a:ext>
                </a:extLst>
              </a:tr>
              <a:tr h="448766">
                <a:tc>
                  <a:txBody>
                    <a:bodyPr/>
                    <a:lstStyle/>
                    <a:p>
                      <a:pPr algn="ctr"/>
                      <a:r>
                        <a:rPr lang="en-US" sz="2000" dirty="0">
                          <a:latin typeface="Times New Roman" panose="02020603050405020304" pitchFamily="18" charset="0"/>
                          <a:cs typeface="Times New Roman" panose="02020603050405020304" pitchFamily="18" charset="0"/>
                        </a:rPr>
                        <a:t>1.18mm</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303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655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352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17.777</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73.7453</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869311623"/>
                  </a:ext>
                </a:extLst>
              </a:tr>
              <a:tr h="448766">
                <a:tc>
                  <a:txBody>
                    <a:bodyPr/>
                    <a:lstStyle/>
                    <a:p>
                      <a:pPr algn="ctr"/>
                      <a:r>
                        <a:rPr lang="en-US" sz="2000" dirty="0">
                          <a:latin typeface="Times New Roman" panose="02020603050405020304" pitchFamily="18" charset="0"/>
                          <a:cs typeface="Times New Roman" panose="02020603050405020304" pitchFamily="18" charset="0"/>
                        </a:rPr>
                        <a:t>0.71 mm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248</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311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63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3.18181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70.56349</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863156881"/>
                  </a:ext>
                </a:extLst>
              </a:tr>
              <a:tr h="448766">
                <a:tc>
                  <a:txBody>
                    <a:bodyPr/>
                    <a:lstStyle/>
                    <a:p>
                      <a:pPr algn="ctr"/>
                      <a:r>
                        <a:rPr lang="en-US" sz="2000" dirty="0">
                          <a:latin typeface="Times New Roman" panose="02020603050405020304" pitchFamily="18" charset="0"/>
                          <a:cs typeface="Times New Roman" panose="02020603050405020304" pitchFamily="18" charset="0"/>
                        </a:rPr>
                        <a:t>0.425 mm</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337</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518</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181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9.14141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61.42208</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05402212"/>
                  </a:ext>
                </a:extLst>
              </a:tr>
              <a:tr h="448766">
                <a:tc>
                  <a:txBody>
                    <a:bodyPr/>
                    <a:lstStyle/>
                    <a:p>
                      <a:pPr algn="ctr"/>
                      <a:r>
                        <a:rPr lang="en-US" sz="2000" dirty="0">
                          <a:latin typeface="Times New Roman" panose="02020603050405020304" pitchFamily="18" charset="0"/>
                          <a:cs typeface="Times New Roman" panose="02020603050405020304" pitchFamily="18" charset="0"/>
                        </a:rPr>
                        <a:t>0.212 mm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327</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480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153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7.7272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53.69488</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40761237"/>
                  </a:ext>
                </a:extLst>
              </a:tr>
              <a:tr h="448766">
                <a:tc>
                  <a:txBody>
                    <a:bodyPr/>
                    <a:lstStyle/>
                    <a:p>
                      <a:pPr algn="ctr"/>
                      <a:r>
                        <a:rPr lang="en-US" sz="2000" dirty="0">
                          <a:latin typeface="Times New Roman" panose="02020603050405020304" pitchFamily="18" charset="0"/>
                          <a:cs typeface="Times New Roman" panose="02020603050405020304" pitchFamily="18" charset="0"/>
                        </a:rPr>
                        <a:t>0.125 mm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221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267</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46</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2.3232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51.37168</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238954259"/>
                  </a:ext>
                </a:extLst>
              </a:tr>
              <a:tr h="448766">
                <a:tc>
                  <a:txBody>
                    <a:bodyPr/>
                    <a:lstStyle/>
                    <a:p>
                      <a:pPr algn="ctr"/>
                      <a:r>
                        <a:rPr lang="en-US" sz="2000" dirty="0">
                          <a:latin typeface="Times New Roman" panose="02020603050405020304" pitchFamily="18" charset="0"/>
                          <a:cs typeface="Times New Roman" panose="02020603050405020304" pitchFamily="18" charset="0"/>
                        </a:rPr>
                        <a:t>0.075 mm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264</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296</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1.61616</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49.755552</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72742327"/>
                  </a:ext>
                </a:extLst>
              </a:tr>
              <a:tr h="448766">
                <a:tc>
                  <a:txBody>
                    <a:bodyPr/>
                    <a:lstStyle/>
                    <a:p>
                      <a:pPr algn="ctr"/>
                      <a:r>
                        <a:rPr lang="en-US" sz="2000" dirty="0">
                          <a:latin typeface="Times New Roman" panose="02020603050405020304" pitchFamily="18" charset="0"/>
                          <a:cs typeface="Times New Roman" panose="02020603050405020304" pitchFamily="18" charset="0"/>
                        </a:rPr>
                        <a:t>Pan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232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237</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0.252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49.50352</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886103194"/>
                  </a:ext>
                </a:extLst>
              </a:tr>
            </a:tbl>
          </a:graphicData>
        </a:graphic>
      </p:graphicFrame>
    </p:spTree>
    <p:extLst>
      <p:ext uri="{BB962C8B-B14F-4D97-AF65-F5344CB8AC3E}">
        <p14:creationId xmlns:p14="http://schemas.microsoft.com/office/powerpoint/2010/main" val="1819104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2BE10BB-CC51-47DF-A1E1-0F7629A86FC0}"/>
              </a:ext>
            </a:extLst>
          </p:cNvPr>
          <p:cNvSpPr>
            <a:spLocks noGrp="1"/>
          </p:cNvSpPr>
          <p:nvPr>
            <p:ph type="subTitle" idx="1"/>
          </p:nvPr>
        </p:nvSpPr>
        <p:spPr>
          <a:xfrm>
            <a:off x="96415" y="149713"/>
            <a:ext cx="5315339" cy="578076"/>
          </a:xfrm>
        </p:spPr>
        <p:txBody>
          <a:bodyPr>
            <a:normAutofit fontScale="92500" lnSpcReduction="20000"/>
          </a:bodyPr>
          <a:lstStyle/>
          <a:p>
            <a:r>
              <a:rPr lang="en-US" sz="4000" b="1" dirty="0">
                <a:latin typeface="Times New Roman" panose="02020603050405020304" pitchFamily="18" charset="0"/>
                <a:cs typeface="Times New Roman" panose="02020603050405020304" pitchFamily="18" charset="0"/>
              </a:rPr>
              <a:t>Graph for sieve analysis </a:t>
            </a:r>
            <a:endParaRPr lang="en-IN" sz="4000"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93116B9F-EEB1-451E-B692-525417B781A5}"/>
              </a:ext>
            </a:extLst>
          </p:cNvPr>
          <p:cNvPicPr>
            <a:picLocks noChangeAspect="1"/>
          </p:cNvPicPr>
          <p:nvPr/>
        </p:nvPicPr>
        <p:blipFill rotWithShape="1">
          <a:blip r:embed="rId2">
            <a:extLst>
              <a:ext uri="{28A0092B-C50C-407E-A947-70E740481C1C}">
                <a14:useLocalDpi xmlns:a14="http://schemas.microsoft.com/office/drawing/2010/main" val="0"/>
              </a:ext>
            </a:extLst>
          </a:blip>
          <a:srcRect l="943" t="2441"/>
          <a:stretch/>
        </p:blipFill>
        <p:spPr>
          <a:xfrm>
            <a:off x="373225" y="1051487"/>
            <a:ext cx="8639355" cy="5311990"/>
          </a:xfrm>
          <a:prstGeom prst="rect">
            <a:avLst/>
          </a:prstGeom>
        </p:spPr>
      </p:pic>
      <p:sp>
        <p:nvSpPr>
          <p:cNvPr id="4" name="TextBox 3">
            <a:extLst>
              <a:ext uri="{FF2B5EF4-FFF2-40B4-BE49-F238E27FC236}">
                <a16:creationId xmlns:a16="http://schemas.microsoft.com/office/drawing/2014/main" id="{B0318E0F-BFFC-8321-F5B0-762EEB1933E4}"/>
              </a:ext>
            </a:extLst>
          </p:cNvPr>
          <p:cNvSpPr txBox="1"/>
          <p:nvPr/>
        </p:nvSpPr>
        <p:spPr>
          <a:xfrm>
            <a:off x="9293289" y="2323322"/>
            <a:ext cx="2313992" cy="2554545"/>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 Graph determines that the </a:t>
            </a:r>
            <a:r>
              <a:rPr lang="en-US" sz="2000" b="1" dirty="0">
                <a:solidFill>
                  <a:srgbClr val="C00000"/>
                </a:solidFill>
                <a:latin typeface="Times New Roman" panose="02020603050405020304" pitchFamily="18" charset="0"/>
                <a:cs typeface="Times New Roman" panose="02020603050405020304" pitchFamily="18" charset="0"/>
              </a:rPr>
              <a:t>Grain Size distribution </a:t>
            </a:r>
            <a:r>
              <a:rPr lang="en-US" sz="2000" dirty="0">
                <a:latin typeface="Times New Roman" panose="02020603050405020304" pitchFamily="18" charset="0"/>
                <a:cs typeface="Times New Roman" panose="02020603050405020304" pitchFamily="18" charset="0"/>
              </a:rPr>
              <a:t>of soils that are greater than 0.075mm in diameter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9395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E2783487-CAEF-12E6-D4EB-5120A995B2F3}"/>
              </a:ext>
            </a:extLst>
          </p:cNvPr>
          <p:cNvGraphicFramePr>
            <a:graphicFrameLocks noGrp="1"/>
          </p:cNvGraphicFramePr>
          <p:nvPr>
            <p:extLst>
              <p:ext uri="{D42A27DB-BD31-4B8C-83A1-F6EECF244321}">
                <p14:modId xmlns:p14="http://schemas.microsoft.com/office/powerpoint/2010/main" val="3002676028"/>
              </p:ext>
            </p:extLst>
          </p:nvPr>
        </p:nvGraphicFramePr>
        <p:xfrm>
          <a:off x="2076030" y="1033071"/>
          <a:ext cx="3685592" cy="5231400"/>
        </p:xfrm>
        <a:graphic>
          <a:graphicData uri="http://schemas.openxmlformats.org/drawingml/2006/table">
            <a:tbl>
              <a:tblPr firstRow="1" bandRow="1">
                <a:tableStyleId>{5C22544A-7EE6-4342-B048-85BDC9FD1C3A}</a:tableStyleId>
              </a:tblPr>
              <a:tblGrid>
                <a:gridCol w="1842796">
                  <a:extLst>
                    <a:ext uri="{9D8B030D-6E8A-4147-A177-3AD203B41FA5}">
                      <a16:colId xmlns:a16="http://schemas.microsoft.com/office/drawing/2014/main" val="1396903544"/>
                    </a:ext>
                  </a:extLst>
                </a:gridCol>
                <a:gridCol w="1842796">
                  <a:extLst>
                    <a:ext uri="{9D8B030D-6E8A-4147-A177-3AD203B41FA5}">
                      <a16:colId xmlns:a16="http://schemas.microsoft.com/office/drawing/2014/main" val="566869319"/>
                    </a:ext>
                  </a:extLst>
                </a:gridCol>
              </a:tblGrid>
              <a:tr h="845112">
                <a:tc>
                  <a:txBody>
                    <a:bodyPr/>
                    <a:lstStyle/>
                    <a:p>
                      <a:pPr algn="ctr"/>
                      <a:r>
                        <a:rPr lang="en-US" sz="2000" dirty="0">
                          <a:latin typeface="Times New Roman" panose="02020603050405020304" pitchFamily="18" charset="0"/>
                          <a:cs typeface="Times New Roman" panose="02020603050405020304" pitchFamily="18" charset="0"/>
                        </a:rPr>
                        <a:t>Water content percentage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No of blows</a:t>
                      </a:r>
                    </a:p>
                    <a:p>
                      <a:pPr algn="ctr"/>
                      <a:r>
                        <a:rPr lang="en-US" sz="2000" dirty="0">
                          <a:latin typeface="Times New Roman" panose="02020603050405020304" pitchFamily="18" charset="0"/>
                          <a:cs typeface="Times New Roman" panose="02020603050405020304" pitchFamily="18" charset="0"/>
                        </a:rPr>
                        <a:t>(n) </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73048641"/>
                  </a:ext>
                </a:extLst>
              </a:tr>
              <a:tr h="845112">
                <a:tc>
                  <a:txBody>
                    <a:bodyPr/>
                    <a:lstStyle/>
                    <a:p>
                      <a:pPr algn="ctr"/>
                      <a:r>
                        <a:rPr lang="en-US" sz="2000" dirty="0">
                          <a:latin typeface="Times New Roman" panose="02020603050405020304" pitchFamily="18" charset="0"/>
                          <a:cs typeface="Times New Roman" panose="02020603050405020304" pitchFamily="18" charset="0"/>
                        </a:rPr>
                        <a:t>12.5%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69</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545234044"/>
                  </a:ext>
                </a:extLst>
              </a:tr>
              <a:tr h="845112">
                <a:tc>
                  <a:txBody>
                    <a:bodyPr/>
                    <a:lstStyle/>
                    <a:p>
                      <a:pPr algn="ctr"/>
                      <a:r>
                        <a:rPr lang="en-US" sz="2000" dirty="0">
                          <a:latin typeface="Times New Roman" panose="02020603050405020304" pitchFamily="18" charset="0"/>
                          <a:cs typeface="Times New Roman" panose="02020603050405020304" pitchFamily="18" charset="0"/>
                        </a:rPr>
                        <a:t>15%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43</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66366607"/>
                  </a:ext>
                </a:extLst>
              </a:tr>
              <a:tr h="845112">
                <a:tc>
                  <a:txBody>
                    <a:bodyPr/>
                    <a:lstStyle/>
                    <a:p>
                      <a:pPr algn="ctr"/>
                      <a:r>
                        <a:rPr lang="en-US" sz="2000" dirty="0">
                          <a:latin typeface="Times New Roman" panose="02020603050405020304" pitchFamily="18" charset="0"/>
                          <a:cs typeface="Times New Roman" panose="02020603050405020304" pitchFamily="18" charset="0"/>
                        </a:rPr>
                        <a:t>20%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31</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241461786"/>
                  </a:ext>
                </a:extLst>
              </a:tr>
              <a:tr h="845112">
                <a:tc>
                  <a:txBody>
                    <a:bodyPr/>
                    <a:lstStyle/>
                    <a:p>
                      <a:pPr algn="ctr"/>
                      <a:r>
                        <a:rPr lang="en-US" sz="2000" dirty="0">
                          <a:latin typeface="Times New Roman" panose="02020603050405020304" pitchFamily="18" charset="0"/>
                          <a:cs typeface="Times New Roman" panose="02020603050405020304" pitchFamily="18" charset="0"/>
                        </a:rPr>
                        <a:t>25%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19</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803788247"/>
                  </a:ext>
                </a:extLst>
              </a:tr>
              <a:tr h="845112">
                <a:tc>
                  <a:txBody>
                    <a:bodyPr/>
                    <a:lstStyle/>
                    <a:p>
                      <a:pPr algn="ctr"/>
                      <a:r>
                        <a:rPr lang="en-US" sz="2000" dirty="0">
                          <a:latin typeface="Times New Roman" panose="02020603050405020304" pitchFamily="18" charset="0"/>
                          <a:cs typeface="Times New Roman" panose="02020603050405020304" pitchFamily="18" charset="0"/>
                        </a:rPr>
                        <a:t>30%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12</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699396748"/>
                  </a:ext>
                </a:extLst>
              </a:tr>
            </a:tbl>
          </a:graphicData>
        </a:graphic>
      </p:graphicFrame>
      <p:sp>
        <p:nvSpPr>
          <p:cNvPr id="4" name="TextBox 3">
            <a:extLst>
              <a:ext uri="{FF2B5EF4-FFF2-40B4-BE49-F238E27FC236}">
                <a16:creationId xmlns:a16="http://schemas.microsoft.com/office/drawing/2014/main" id="{933CFAA5-04A1-84EB-FA7B-D9429FD2F988}"/>
              </a:ext>
            </a:extLst>
          </p:cNvPr>
          <p:cNvSpPr txBox="1"/>
          <p:nvPr/>
        </p:nvSpPr>
        <p:spPr>
          <a:xfrm>
            <a:off x="1481236" y="169897"/>
            <a:ext cx="3986504" cy="707886"/>
          </a:xfrm>
          <a:prstGeom prst="rect">
            <a:avLst/>
          </a:prstGeom>
          <a:noFill/>
        </p:spPr>
        <p:txBody>
          <a:bodyPr wrap="square">
            <a:spAutoFit/>
          </a:bodyPr>
          <a:lstStyle/>
          <a:p>
            <a:r>
              <a:rPr lang="en-US" sz="4000" b="1" dirty="0">
                <a:latin typeface="Times New Roman" panose="02020603050405020304" pitchFamily="18" charset="0"/>
                <a:cs typeface="Times New Roman" panose="02020603050405020304" pitchFamily="18" charset="0"/>
              </a:rPr>
              <a:t>LIQUID LIMIT</a:t>
            </a:r>
            <a:endParaRPr lang="en-IN" sz="4000" dirty="0"/>
          </a:p>
        </p:txBody>
      </p:sp>
      <p:pic>
        <p:nvPicPr>
          <p:cNvPr id="5" name="Picture 4">
            <a:extLst>
              <a:ext uri="{FF2B5EF4-FFF2-40B4-BE49-F238E27FC236}">
                <a16:creationId xmlns:a16="http://schemas.microsoft.com/office/drawing/2014/main" id="{1D79A2F9-1A72-3E5C-AFA4-451D79680601}"/>
              </a:ext>
            </a:extLst>
          </p:cNvPr>
          <p:cNvPicPr>
            <a:picLocks noChangeAspect="1"/>
          </p:cNvPicPr>
          <p:nvPr/>
        </p:nvPicPr>
        <p:blipFill rotWithShape="1">
          <a:blip r:embed="rId2">
            <a:extLst>
              <a:ext uri="{28A0092B-C50C-407E-A947-70E740481C1C}">
                <a14:useLocalDpi xmlns:a14="http://schemas.microsoft.com/office/drawing/2010/main" val="0"/>
              </a:ext>
            </a:extLst>
          </a:blip>
          <a:srcRect b="20129"/>
          <a:stretch/>
        </p:blipFill>
        <p:spPr>
          <a:xfrm>
            <a:off x="7236116" y="1033071"/>
            <a:ext cx="4658697" cy="4961295"/>
          </a:xfrm>
          <a:prstGeom prst="rect">
            <a:avLst/>
          </a:prstGeom>
        </p:spPr>
      </p:pic>
      <p:sp>
        <p:nvSpPr>
          <p:cNvPr id="8" name="TextBox 7">
            <a:extLst>
              <a:ext uri="{FF2B5EF4-FFF2-40B4-BE49-F238E27FC236}">
                <a16:creationId xmlns:a16="http://schemas.microsoft.com/office/drawing/2014/main" id="{39F91EF0-9C0E-30E5-5623-5B43A0F17157}"/>
              </a:ext>
            </a:extLst>
          </p:cNvPr>
          <p:cNvSpPr txBox="1"/>
          <p:nvPr/>
        </p:nvSpPr>
        <p:spPr>
          <a:xfrm>
            <a:off x="6679194" y="6170672"/>
            <a:ext cx="5772539"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LIQUID LIMIT APPARATUS </a:t>
            </a:r>
            <a:endParaRPr lang="en-IN"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23643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6AB35-1389-4D08-9223-F7E649CD3478}"/>
              </a:ext>
            </a:extLst>
          </p:cNvPr>
          <p:cNvSpPr>
            <a:spLocks noGrp="1"/>
          </p:cNvSpPr>
          <p:nvPr>
            <p:ph type="ctrTitle"/>
          </p:nvPr>
        </p:nvSpPr>
        <p:spPr>
          <a:xfrm>
            <a:off x="208384" y="179971"/>
            <a:ext cx="5371322" cy="801143"/>
          </a:xfrm>
        </p:spPr>
        <p:txBody>
          <a:bodyPr>
            <a:normAutofit fontScale="90000"/>
          </a:bodyPr>
          <a:lstStyle/>
          <a:p>
            <a:r>
              <a:rPr lang="en-US" sz="4800" b="1" dirty="0">
                <a:latin typeface="Times New Roman" panose="02020603050405020304" pitchFamily="18" charset="0"/>
                <a:cs typeface="Times New Roman" panose="02020603050405020304" pitchFamily="18" charset="0"/>
              </a:rPr>
              <a:t>Liquid limit graph </a:t>
            </a:r>
            <a:endParaRPr lang="en-IN" sz="48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06EE7F8-DFE2-48AC-8FAA-F2694474E49F}"/>
              </a:ext>
            </a:extLst>
          </p:cNvPr>
          <p:cNvSpPr txBox="1"/>
          <p:nvPr/>
        </p:nvSpPr>
        <p:spPr>
          <a:xfrm>
            <a:off x="1418252" y="6092890"/>
            <a:ext cx="4348066"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Water content at 15 blows = 27%</a:t>
            </a:r>
            <a:endParaRPr lang="en-IN" sz="2000" dirty="0">
              <a:latin typeface="Times New Roman" panose="02020603050405020304" pitchFamily="18" charset="0"/>
              <a:cs typeface="Times New Roman" panose="02020603050405020304" pitchFamily="18" charset="0"/>
            </a:endParaRPr>
          </a:p>
        </p:txBody>
      </p:sp>
      <p:graphicFrame>
        <p:nvGraphicFramePr>
          <p:cNvPr id="7" name="Chart 6">
            <a:extLst>
              <a:ext uri="{FF2B5EF4-FFF2-40B4-BE49-F238E27FC236}">
                <a16:creationId xmlns:a16="http://schemas.microsoft.com/office/drawing/2014/main" id="{E250B03B-863D-4619-B467-37054A36C5DE}"/>
              </a:ext>
            </a:extLst>
          </p:cNvPr>
          <p:cNvGraphicFramePr>
            <a:graphicFrameLocks/>
          </p:cNvGraphicFramePr>
          <p:nvPr>
            <p:extLst>
              <p:ext uri="{D42A27DB-BD31-4B8C-83A1-F6EECF244321}">
                <p14:modId xmlns:p14="http://schemas.microsoft.com/office/powerpoint/2010/main" val="1780705614"/>
              </p:ext>
            </p:extLst>
          </p:nvPr>
        </p:nvGraphicFramePr>
        <p:xfrm>
          <a:off x="208384" y="1144632"/>
          <a:ext cx="7707086" cy="4568736"/>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AD00ED77-B08F-35FF-24DE-EC553F7199DB}"/>
              </a:ext>
            </a:extLst>
          </p:cNvPr>
          <p:cNvSpPr txBox="1"/>
          <p:nvPr/>
        </p:nvSpPr>
        <p:spPr>
          <a:xfrm>
            <a:off x="8705461" y="1931437"/>
            <a:ext cx="2967135" cy="2554545"/>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graph is used to predict the consolidation properties of soil while calculating </a:t>
            </a:r>
            <a:r>
              <a:rPr lang="en-US" sz="2000" b="1" dirty="0">
                <a:solidFill>
                  <a:srgbClr val="C00000"/>
                </a:solidFill>
                <a:latin typeface="Times New Roman" panose="02020603050405020304" pitchFamily="18" charset="0"/>
                <a:cs typeface="Times New Roman" panose="02020603050405020304" pitchFamily="18" charset="0"/>
              </a:rPr>
              <a:t>allowable bearing capacity and settlement of foundation </a:t>
            </a:r>
            <a:endParaRPr lang="en-IN" sz="2000" b="1" dirty="0">
              <a:solidFill>
                <a:srgbClr val="C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1616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59338-BF10-402A-B287-BF761183E062}"/>
              </a:ext>
            </a:extLst>
          </p:cNvPr>
          <p:cNvSpPr>
            <a:spLocks noGrp="1"/>
          </p:cNvSpPr>
          <p:nvPr>
            <p:ph type="ctrTitle"/>
          </p:nvPr>
        </p:nvSpPr>
        <p:spPr>
          <a:xfrm>
            <a:off x="155510" y="36078"/>
            <a:ext cx="6534539" cy="737118"/>
          </a:xfrm>
        </p:spPr>
        <p:txBody>
          <a:bodyPr>
            <a:noAutofit/>
          </a:bodyPr>
          <a:lstStyle/>
          <a:p>
            <a:r>
              <a:rPr lang="en-US" sz="4000" b="1" dirty="0">
                <a:latin typeface="Times New Roman" panose="02020603050405020304" pitchFamily="18" charset="0"/>
                <a:cs typeface="Times New Roman" panose="02020603050405020304" pitchFamily="18" charset="0"/>
              </a:rPr>
              <a:t>PLASTIC LIMIT OF SOIL </a:t>
            </a:r>
            <a:endParaRPr lang="en-IN" sz="4000" b="1"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171CD2A7-928C-4FD6-B90E-C40D7BCDF6A3}"/>
              </a:ext>
            </a:extLst>
          </p:cNvPr>
          <p:cNvGraphicFramePr>
            <a:graphicFrameLocks noGrp="1"/>
          </p:cNvGraphicFramePr>
          <p:nvPr>
            <p:extLst>
              <p:ext uri="{D42A27DB-BD31-4B8C-83A1-F6EECF244321}">
                <p14:modId xmlns:p14="http://schemas.microsoft.com/office/powerpoint/2010/main" val="3103607565"/>
              </p:ext>
            </p:extLst>
          </p:nvPr>
        </p:nvGraphicFramePr>
        <p:xfrm>
          <a:off x="286654" y="788380"/>
          <a:ext cx="11618691" cy="5516880"/>
        </p:xfrm>
        <a:graphic>
          <a:graphicData uri="http://schemas.openxmlformats.org/drawingml/2006/table">
            <a:tbl>
              <a:tblPr firstRow="1" bandRow="1">
                <a:tableStyleId>{5C22544A-7EE6-4342-B048-85BDC9FD1C3A}</a:tableStyleId>
              </a:tblPr>
              <a:tblGrid>
                <a:gridCol w="1944444">
                  <a:extLst>
                    <a:ext uri="{9D8B030D-6E8A-4147-A177-3AD203B41FA5}">
                      <a16:colId xmlns:a16="http://schemas.microsoft.com/office/drawing/2014/main" val="4270415806"/>
                    </a:ext>
                  </a:extLst>
                </a:gridCol>
                <a:gridCol w="1375182">
                  <a:extLst>
                    <a:ext uri="{9D8B030D-6E8A-4147-A177-3AD203B41FA5}">
                      <a16:colId xmlns:a16="http://schemas.microsoft.com/office/drawing/2014/main" val="438306203"/>
                    </a:ext>
                  </a:extLst>
                </a:gridCol>
                <a:gridCol w="1659813">
                  <a:extLst>
                    <a:ext uri="{9D8B030D-6E8A-4147-A177-3AD203B41FA5}">
                      <a16:colId xmlns:a16="http://schemas.microsoft.com/office/drawing/2014/main" val="1450236670"/>
                    </a:ext>
                  </a:extLst>
                </a:gridCol>
                <a:gridCol w="1659813">
                  <a:extLst>
                    <a:ext uri="{9D8B030D-6E8A-4147-A177-3AD203B41FA5}">
                      <a16:colId xmlns:a16="http://schemas.microsoft.com/office/drawing/2014/main" val="3506148902"/>
                    </a:ext>
                  </a:extLst>
                </a:gridCol>
                <a:gridCol w="1659813">
                  <a:extLst>
                    <a:ext uri="{9D8B030D-6E8A-4147-A177-3AD203B41FA5}">
                      <a16:colId xmlns:a16="http://schemas.microsoft.com/office/drawing/2014/main" val="4227101504"/>
                    </a:ext>
                  </a:extLst>
                </a:gridCol>
                <a:gridCol w="1659813">
                  <a:extLst>
                    <a:ext uri="{9D8B030D-6E8A-4147-A177-3AD203B41FA5}">
                      <a16:colId xmlns:a16="http://schemas.microsoft.com/office/drawing/2014/main" val="653153155"/>
                    </a:ext>
                  </a:extLst>
                </a:gridCol>
                <a:gridCol w="1659813">
                  <a:extLst>
                    <a:ext uri="{9D8B030D-6E8A-4147-A177-3AD203B41FA5}">
                      <a16:colId xmlns:a16="http://schemas.microsoft.com/office/drawing/2014/main" val="3018600265"/>
                    </a:ext>
                  </a:extLst>
                </a:gridCol>
              </a:tblGrid>
              <a:tr h="532309">
                <a:tc>
                  <a:txBody>
                    <a:bodyPr/>
                    <a:lstStyle/>
                    <a:p>
                      <a:pPr algn="ctr"/>
                      <a:r>
                        <a:rPr lang="en-US" sz="2000" dirty="0">
                          <a:latin typeface="Times New Roman" panose="02020603050405020304" pitchFamily="18" charset="0"/>
                          <a:cs typeface="Times New Roman" panose="02020603050405020304" pitchFamily="18" charset="0"/>
                        </a:rPr>
                        <a:t>TRIAL NO / TARE NO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4</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6</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51414787"/>
                  </a:ext>
                </a:extLst>
              </a:tr>
              <a:tr h="672268">
                <a:tc>
                  <a:txBody>
                    <a:bodyPr/>
                    <a:lstStyle/>
                    <a:p>
                      <a:pPr algn="ctr"/>
                      <a:r>
                        <a:rPr lang="en-US" sz="2000" dirty="0">
                          <a:latin typeface="Times New Roman" panose="02020603050405020304" pitchFamily="18" charset="0"/>
                          <a:cs typeface="Times New Roman" panose="02020603050405020304" pitchFamily="18" charset="0"/>
                        </a:rPr>
                        <a:t>Weight of tare (g)  (A)</a:t>
                      </a:r>
                    </a:p>
                  </a:txBody>
                  <a:tcPr anchor="ctr"/>
                </a:tc>
                <a:tc>
                  <a:txBody>
                    <a:bodyPr/>
                    <a:lstStyle/>
                    <a:p>
                      <a:pPr algn="ctr"/>
                      <a:r>
                        <a:rPr lang="en-US" sz="2000" dirty="0">
                          <a:latin typeface="Times New Roman" panose="02020603050405020304" pitchFamily="18" charset="0"/>
                          <a:cs typeface="Times New Roman" panose="02020603050405020304" pitchFamily="18" charset="0"/>
                        </a:rPr>
                        <a:t>11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11</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156317380"/>
                  </a:ext>
                </a:extLst>
              </a:tr>
              <a:tr h="964558">
                <a:tc>
                  <a:txBody>
                    <a:bodyPr/>
                    <a:lstStyle/>
                    <a:p>
                      <a:pPr algn="ctr"/>
                      <a:r>
                        <a:rPr lang="en-US" sz="2000" dirty="0">
                          <a:latin typeface="Times New Roman" panose="02020603050405020304" pitchFamily="18" charset="0"/>
                          <a:cs typeface="Times New Roman" panose="02020603050405020304" pitchFamily="18" charset="0"/>
                        </a:rPr>
                        <a:t>Weight of wet sample + tare (g)  (B)</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14</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16</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14</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13</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83114797"/>
                  </a:ext>
                </a:extLst>
              </a:tr>
              <a:tr h="964558">
                <a:tc>
                  <a:txBody>
                    <a:bodyPr/>
                    <a:lstStyle/>
                    <a:p>
                      <a:pPr algn="ctr"/>
                      <a:r>
                        <a:rPr lang="en-US" sz="2000" dirty="0">
                          <a:latin typeface="Times New Roman" panose="02020603050405020304" pitchFamily="18" charset="0"/>
                          <a:cs typeface="Times New Roman" panose="02020603050405020304" pitchFamily="18" charset="0"/>
                        </a:rPr>
                        <a:t>Weight of dry sample + tare (g)  (C)</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14</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14</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14</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14</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12</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908232234"/>
                  </a:ext>
                </a:extLst>
              </a:tr>
              <a:tr h="672268">
                <a:tc>
                  <a:txBody>
                    <a:bodyPr/>
                    <a:lstStyle/>
                    <a:p>
                      <a:pPr algn="ctr"/>
                      <a:r>
                        <a:rPr lang="en-US" sz="2000" dirty="0">
                          <a:latin typeface="Times New Roman" panose="02020603050405020304" pitchFamily="18" charset="0"/>
                          <a:cs typeface="Times New Roman" panose="02020603050405020304" pitchFamily="18" charset="0"/>
                        </a:rPr>
                        <a:t>Weight of water (D=B-C) (g)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567901566"/>
                  </a:ext>
                </a:extLst>
              </a:tr>
              <a:tr h="672268">
                <a:tc>
                  <a:txBody>
                    <a:bodyPr/>
                    <a:lstStyle/>
                    <a:p>
                      <a:pPr algn="ctr"/>
                      <a:r>
                        <a:rPr lang="en-US" sz="2000" dirty="0">
                          <a:latin typeface="Times New Roman" panose="02020603050405020304" pitchFamily="18" charset="0"/>
                          <a:cs typeface="Times New Roman" panose="02020603050405020304" pitchFamily="18" charset="0"/>
                        </a:rPr>
                        <a:t>Weight of dry soil (E=C-A)  (g)</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43679769"/>
                  </a:ext>
                </a:extLst>
              </a:tr>
              <a:tr h="672268">
                <a:tc>
                  <a:txBody>
                    <a:bodyPr/>
                    <a:lstStyle/>
                    <a:p>
                      <a:pPr algn="ctr"/>
                      <a:r>
                        <a:rPr lang="en-US" sz="2000" dirty="0">
                          <a:latin typeface="Times New Roman" panose="02020603050405020304" pitchFamily="18" charset="0"/>
                          <a:cs typeface="Times New Roman" panose="02020603050405020304" pitchFamily="18" charset="0"/>
                        </a:rPr>
                        <a:t>Water content w (D/E)*100 (%)</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33.3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150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33.3</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100</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584145443"/>
                  </a:ext>
                </a:extLst>
              </a:tr>
            </a:tbl>
          </a:graphicData>
        </a:graphic>
      </p:graphicFrame>
      <p:sp>
        <p:nvSpPr>
          <p:cNvPr id="5" name="TextBox 4">
            <a:extLst>
              <a:ext uri="{FF2B5EF4-FFF2-40B4-BE49-F238E27FC236}">
                <a16:creationId xmlns:a16="http://schemas.microsoft.com/office/drawing/2014/main" id="{74C9DF78-69E4-4640-88D2-81F7A40CBCE2}"/>
              </a:ext>
            </a:extLst>
          </p:cNvPr>
          <p:cNvSpPr txBox="1"/>
          <p:nvPr/>
        </p:nvSpPr>
        <p:spPr>
          <a:xfrm>
            <a:off x="4012163" y="6360257"/>
            <a:ext cx="5840963"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Plastic limit of the soil = 52.766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95983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3FAB4D-95AE-4617-33E7-91026BDB0D74}"/>
              </a:ext>
            </a:extLst>
          </p:cNvPr>
          <p:cNvPicPr>
            <a:picLocks noChangeAspect="1"/>
          </p:cNvPicPr>
          <p:nvPr/>
        </p:nvPicPr>
        <p:blipFill rotWithShape="1">
          <a:blip r:embed="rId2">
            <a:extLst>
              <a:ext uri="{28A0092B-C50C-407E-A947-70E740481C1C}">
                <a14:useLocalDpi xmlns:a14="http://schemas.microsoft.com/office/drawing/2010/main" val="0"/>
              </a:ext>
            </a:extLst>
          </a:blip>
          <a:srcRect l="25915" t="42721" r="30973" b="35102"/>
          <a:stretch/>
        </p:blipFill>
        <p:spPr>
          <a:xfrm>
            <a:off x="326570" y="1371599"/>
            <a:ext cx="6353467" cy="4366727"/>
          </a:xfrm>
          <a:prstGeom prst="rect">
            <a:avLst/>
          </a:prstGeom>
        </p:spPr>
      </p:pic>
      <p:sp>
        <p:nvSpPr>
          <p:cNvPr id="7" name="TextBox 6">
            <a:extLst>
              <a:ext uri="{FF2B5EF4-FFF2-40B4-BE49-F238E27FC236}">
                <a16:creationId xmlns:a16="http://schemas.microsoft.com/office/drawing/2014/main" id="{D3EDC8BE-2E83-A534-F2D9-19446989A633}"/>
              </a:ext>
            </a:extLst>
          </p:cNvPr>
          <p:cNvSpPr txBox="1"/>
          <p:nvPr/>
        </p:nvSpPr>
        <p:spPr>
          <a:xfrm>
            <a:off x="1154662" y="123245"/>
            <a:ext cx="7802725" cy="707886"/>
          </a:xfrm>
          <a:prstGeom prst="rect">
            <a:avLst/>
          </a:prstGeom>
          <a:noFill/>
        </p:spPr>
        <p:txBody>
          <a:bodyPr wrap="square">
            <a:spAutoFit/>
          </a:bodyPr>
          <a:lstStyle/>
          <a:p>
            <a:r>
              <a:rPr lang="en-US" sz="4000" b="1" dirty="0">
                <a:latin typeface="Times New Roman" panose="02020603050405020304" pitchFamily="18" charset="0"/>
                <a:cs typeface="Times New Roman" panose="02020603050405020304" pitchFamily="18" charset="0"/>
              </a:rPr>
              <a:t>PLASTIC LIMIT OF SOIL </a:t>
            </a:r>
            <a:endParaRPr lang="en-IN" sz="4000" dirty="0"/>
          </a:p>
        </p:txBody>
      </p:sp>
      <p:sp>
        <p:nvSpPr>
          <p:cNvPr id="6" name="TextBox 5">
            <a:extLst>
              <a:ext uri="{FF2B5EF4-FFF2-40B4-BE49-F238E27FC236}">
                <a16:creationId xmlns:a16="http://schemas.microsoft.com/office/drawing/2014/main" id="{DE783025-0630-1D6D-7DEF-477C8EC72219}"/>
              </a:ext>
            </a:extLst>
          </p:cNvPr>
          <p:cNvSpPr txBox="1"/>
          <p:nvPr/>
        </p:nvSpPr>
        <p:spPr>
          <a:xfrm>
            <a:off x="7856376" y="1866122"/>
            <a:ext cx="3620277" cy="2554545"/>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plastic limit of a soil is the </a:t>
            </a:r>
            <a:r>
              <a:rPr lang="en-US" sz="2000" b="1" dirty="0">
                <a:solidFill>
                  <a:srgbClr val="C00000"/>
                </a:solidFill>
                <a:latin typeface="Times New Roman" panose="02020603050405020304" pitchFamily="18" charset="0"/>
                <a:cs typeface="Times New Roman" panose="02020603050405020304" pitchFamily="18" charset="0"/>
              </a:rPr>
              <a:t>moisture content </a:t>
            </a:r>
            <a:r>
              <a:rPr lang="en-US" sz="2000" dirty="0">
                <a:latin typeface="Times New Roman" panose="02020603050405020304" pitchFamily="18" charset="0"/>
                <a:cs typeface="Times New Roman" panose="02020603050405020304" pitchFamily="18" charset="0"/>
              </a:rPr>
              <a:t>at which soil begins to behave as a plastic material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At this water content ,the soil will </a:t>
            </a:r>
            <a:r>
              <a:rPr lang="en-US" sz="2000" b="1" dirty="0">
                <a:solidFill>
                  <a:srgbClr val="C00000"/>
                </a:solidFill>
                <a:latin typeface="Times New Roman" panose="02020603050405020304" pitchFamily="18" charset="0"/>
                <a:cs typeface="Times New Roman" panose="02020603050405020304" pitchFamily="18" charset="0"/>
              </a:rPr>
              <a:t>crumble when rolled into threads of 3.2mm in diameter </a:t>
            </a:r>
            <a:endParaRPr lang="en-IN" sz="2000" b="1" dirty="0">
              <a:solidFill>
                <a:srgbClr val="C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4157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0F2969F-4175-49F6-BC4E-D7527E9A20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8032" y="1364294"/>
            <a:ext cx="8075936" cy="4129412"/>
          </a:xfrm>
          <a:prstGeom prst="rect">
            <a:avLst/>
          </a:prstGeom>
        </p:spPr>
      </p:pic>
      <p:cxnSp>
        <p:nvCxnSpPr>
          <p:cNvPr id="7" name="Straight Connector 6">
            <a:extLst>
              <a:ext uri="{FF2B5EF4-FFF2-40B4-BE49-F238E27FC236}">
                <a16:creationId xmlns:a16="http://schemas.microsoft.com/office/drawing/2014/main" id="{DF9A6C39-228D-4E08-8099-01E9B0B4722F}"/>
              </a:ext>
            </a:extLst>
          </p:cNvPr>
          <p:cNvCxnSpPr>
            <a:cxnSpLocks/>
          </p:cNvCxnSpPr>
          <p:nvPr/>
        </p:nvCxnSpPr>
        <p:spPr>
          <a:xfrm flipV="1">
            <a:off x="5215812" y="2640563"/>
            <a:ext cx="0" cy="1987421"/>
          </a:xfrm>
          <a:prstGeom prst="line">
            <a:avLst/>
          </a:prstGeom>
          <a:ln w="38100">
            <a:solidFill>
              <a:srgbClr val="FF0000"/>
            </a:solidFill>
          </a:ln>
        </p:spPr>
        <p:style>
          <a:lnRef idx="3">
            <a:schemeClr val="accent2"/>
          </a:lnRef>
          <a:fillRef idx="0">
            <a:schemeClr val="accent2"/>
          </a:fillRef>
          <a:effectRef idx="2">
            <a:schemeClr val="accent2"/>
          </a:effectRef>
          <a:fontRef idx="minor">
            <a:schemeClr val="tx1"/>
          </a:fontRef>
        </p:style>
      </p:cxnSp>
      <p:cxnSp>
        <p:nvCxnSpPr>
          <p:cNvPr id="12" name="Straight Connector 11">
            <a:extLst>
              <a:ext uri="{FF2B5EF4-FFF2-40B4-BE49-F238E27FC236}">
                <a16:creationId xmlns:a16="http://schemas.microsoft.com/office/drawing/2014/main" id="{EA708A74-F100-45D9-AE62-02667E5AE58A}"/>
              </a:ext>
            </a:extLst>
          </p:cNvPr>
          <p:cNvCxnSpPr>
            <a:cxnSpLocks/>
          </p:cNvCxnSpPr>
          <p:nvPr/>
        </p:nvCxnSpPr>
        <p:spPr>
          <a:xfrm flipH="1">
            <a:off x="3265714" y="2640563"/>
            <a:ext cx="1950098" cy="0"/>
          </a:xfrm>
          <a:prstGeom prst="line">
            <a:avLst/>
          </a:prstGeom>
          <a:ln w="38100">
            <a:solidFill>
              <a:srgbClr val="FF0000"/>
            </a:solidFill>
          </a:ln>
        </p:spPr>
        <p:style>
          <a:lnRef idx="3">
            <a:schemeClr val="accent2"/>
          </a:lnRef>
          <a:fillRef idx="0">
            <a:schemeClr val="accent2"/>
          </a:fillRef>
          <a:effectRef idx="2">
            <a:schemeClr val="accent2"/>
          </a:effectRef>
          <a:fontRef idx="minor">
            <a:schemeClr val="tx1"/>
          </a:fontRef>
        </p:style>
      </p:cxnSp>
      <p:sp>
        <p:nvSpPr>
          <p:cNvPr id="16" name="TextBox 15">
            <a:extLst>
              <a:ext uri="{FF2B5EF4-FFF2-40B4-BE49-F238E27FC236}">
                <a16:creationId xmlns:a16="http://schemas.microsoft.com/office/drawing/2014/main" id="{9A4815DA-8F92-4F8E-8552-89A2BD61748A}"/>
              </a:ext>
            </a:extLst>
          </p:cNvPr>
          <p:cNvSpPr txBox="1"/>
          <p:nvPr/>
        </p:nvSpPr>
        <p:spPr>
          <a:xfrm>
            <a:off x="718457" y="471095"/>
            <a:ext cx="5486400"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A-line graph</a:t>
            </a:r>
            <a:endParaRPr lang="en-IN" sz="4000" b="1"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8BA31589-A39F-4EEB-BA34-1E916FE186E5}"/>
              </a:ext>
            </a:extLst>
          </p:cNvPr>
          <p:cNvSpPr txBox="1"/>
          <p:nvPr/>
        </p:nvSpPr>
        <p:spPr>
          <a:xfrm>
            <a:off x="2416628" y="5668681"/>
            <a:ext cx="7837714"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PLASTICITY INDEX=59.80%</a:t>
            </a:r>
          </a:p>
          <a:p>
            <a:r>
              <a:rPr lang="en-US" sz="2000" dirty="0">
                <a:latin typeface="Times New Roman" panose="02020603050405020304" pitchFamily="18" charset="0"/>
                <a:cs typeface="Times New Roman" panose="02020603050405020304" pitchFamily="18" charset="0"/>
              </a:rPr>
              <a:t>As per </a:t>
            </a:r>
            <a:r>
              <a:rPr lang="en-US" sz="2000" b="1" dirty="0">
                <a:solidFill>
                  <a:srgbClr val="C00000"/>
                </a:solidFill>
                <a:latin typeface="Times New Roman" panose="02020603050405020304" pitchFamily="18" charset="0"/>
                <a:cs typeface="Times New Roman" pitchFamily="18" charset="0"/>
              </a:rPr>
              <a:t>IS Plasticity chart </a:t>
            </a:r>
            <a:r>
              <a:rPr lang="en-US" sz="2000" dirty="0">
                <a:latin typeface="Times New Roman" panose="02020603050405020304" pitchFamily="18" charset="0"/>
                <a:cs typeface="Times New Roman" pitchFamily="18" charset="0"/>
              </a:rPr>
              <a:t>as LL is between </a:t>
            </a:r>
            <a:r>
              <a:rPr lang="en-US" sz="2000" b="1" dirty="0">
                <a:solidFill>
                  <a:srgbClr val="C00000"/>
                </a:solidFill>
                <a:latin typeface="Times New Roman" panose="02020603050405020304" pitchFamily="18" charset="0"/>
                <a:cs typeface="Times New Roman" pitchFamily="18" charset="0"/>
              </a:rPr>
              <a:t>35%-50% </a:t>
            </a:r>
            <a:r>
              <a:rPr lang="en-US" sz="2000" dirty="0">
                <a:latin typeface="Times New Roman" panose="02020603050405020304" pitchFamily="18" charset="0"/>
                <a:cs typeface="Times New Roman" pitchFamily="18" charset="0"/>
              </a:rPr>
              <a:t>&amp; </a:t>
            </a:r>
            <a:r>
              <a:rPr lang="en-US" sz="2000" b="1" dirty="0">
                <a:solidFill>
                  <a:srgbClr val="C00000"/>
                </a:solidFill>
                <a:latin typeface="Times New Roman" panose="02020603050405020304" pitchFamily="18" charset="0"/>
                <a:cs typeface="Times New Roman" pitchFamily="18" charset="0"/>
              </a:rPr>
              <a:t>PL&gt;50%. </a:t>
            </a:r>
            <a:r>
              <a:rPr lang="en-US" sz="2000" dirty="0">
                <a:latin typeface="Times New Roman" panose="02020603050405020304" pitchFamily="18" charset="0"/>
                <a:cs typeface="Times New Roman" pitchFamily="18" charset="0"/>
              </a:rPr>
              <a:t>Hence soil is found to be </a:t>
            </a:r>
            <a:r>
              <a:rPr lang="en-US" sz="2000" b="1" dirty="0">
                <a:solidFill>
                  <a:srgbClr val="C00000"/>
                </a:solidFill>
                <a:latin typeface="Times New Roman" panose="02020603050405020304" pitchFamily="18" charset="0"/>
                <a:cs typeface="Times New Roman" pitchFamily="18" charset="0"/>
              </a:rPr>
              <a:t>CL-soil</a:t>
            </a:r>
            <a:endParaRPr lang="en-IN" sz="2000" b="1" dirty="0">
              <a:solidFill>
                <a:srgbClr val="C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736108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C2060-C918-4276-BF68-7045B2AFAF1F}"/>
              </a:ext>
            </a:extLst>
          </p:cNvPr>
          <p:cNvSpPr>
            <a:spLocks noGrp="1"/>
          </p:cNvSpPr>
          <p:nvPr>
            <p:ph type="ctrTitle"/>
          </p:nvPr>
        </p:nvSpPr>
        <p:spPr>
          <a:xfrm>
            <a:off x="469641" y="116560"/>
            <a:ext cx="9144000" cy="1194319"/>
          </a:xfrm>
        </p:spPr>
        <p:txBody>
          <a:bodyPr>
            <a:noAutofit/>
          </a:bodyPr>
          <a:lstStyle/>
          <a:p>
            <a:r>
              <a:rPr lang="en-US" sz="4000" b="1" dirty="0">
                <a:latin typeface="Times New Roman" pitchFamily="18" charset="0"/>
                <a:cs typeface="Times New Roman" pitchFamily="18" charset="0"/>
              </a:rPr>
              <a:t>STANDARD PROCTOR COMPACTION TEST RESULT</a:t>
            </a:r>
            <a:endParaRPr lang="en-IN" sz="4000" dirty="0"/>
          </a:p>
        </p:txBody>
      </p:sp>
      <p:graphicFrame>
        <p:nvGraphicFramePr>
          <p:cNvPr id="4" name="Content Placeholder 4">
            <a:extLst>
              <a:ext uri="{FF2B5EF4-FFF2-40B4-BE49-F238E27FC236}">
                <a16:creationId xmlns:a16="http://schemas.microsoft.com/office/drawing/2014/main" id="{FE8526D5-6612-4BA0-8C36-FD26D32249B0}"/>
              </a:ext>
            </a:extLst>
          </p:cNvPr>
          <p:cNvGraphicFramePr>
            <a:graphicFrameLocks/>
          </p:cNvGraphicFramePr>
          <p:nvPr>
            <p:extLst>
              <p:ext uri="{D42A27DB-BD31-4B8C-83A1-F6EECF244321}">
                <p14:modId xmlns:p14="http://schemas.microsoft.com/office/powerpoint/2010/main" val="1032719158"/>
              </p:ext>
            </p:extLst>
          </p:nvPr>
        </p:nvGraphicFramePr>
        <p:xfrm>
          <a:off x="562947" y="1539551"/>
          <a:ext cx="6136105" cy="4918213"/>
        </p:xfrm>
        <a:graphic>
          <a:graphicData uri="http://schemas.openxmlformats.org/drawingml/2006/table">
            <a:tbl>
              <a:tblPr firstRow="1" bandRow="1">
                <a:tableStyleId>{5C22544A-7EE6-4342-B048-85BDC9FD1C3A}</a:tableStyleId>
              </a:tblPr>
              <a:tblGrid>
                <a:gridCol w="3104147">
                  <a:extLst>
                    <a:ext uri="{9D8B030D-6E8A-4147-A177-3AD203B41FA5}">
                      <a16:colId xmlns:a16="http://schemas.microsoft.com/office/drawing/2014/main" val="20001"/>
                    </a:ext>
                  </a:extLst>
                </a:gridCol>
                <a:gridCol w="3031958">
                  <a:extLst>
                    <a:ext uri="{9D8B030D-6E8A-4147-A177-3AD203B41FA5}">
                      <a16:colId xmlns:a16="http://schemas.microsoft.com/office/drawing/2014/main" val="20002"/>
                    </a:ext>
                  </a:extLst>
                </a:gridCol>
              </a:tblGrid>
              <a:tr h="1012573">
                <a:tc>
                  <a:txBody>
                    <a:bodyPr/>
                    <a:lstStyle/>
                    <a:p>
                      <a:pPr algn="ctr"/>
                      <a:r>
                        <a:rPr lang="en-US" sz="2800" dirty="0">
                          <a:latin typeface="Times New Roman" pitchFamily="18" charset="0"/>
                          <a:cs typeface="Times New Roman" pitchFamily="18" charset="0"/>
                        </a:rPr>
                        <a:t> WATER</a:t>
                      </a:r>
                      <a:r>
                        <a:rPr lang="en-US" sz="2800" baseline="0" dirty="0">
                          <a:latin typeface="Times New Roman" pitchFamily="18" charset="0"/>
                          <a:cs typeface="Times New Roman" pitchFamily="18" charset="0"/>
                        </a:rPr>
                        <a:t> CONTENT (%)</a:t>
                      </a:r>
                      <a:endParaRPr lang="en-US" sz="2800" dirty="0">
                        <a:latin typeface="Times New Roman" pitchFamily="18" charset="0"/>
                        <a:cs typeface="Times New Roman" pitchFamily="18" charset="0"/>
                      </a:endParaRPr>
                    </a:p>
                  </a:txBody>
                  <a:tcPr marL="86628" marR="86628" anchor="ctr"/>
                </a:tc>
                <a:tc>
                  <a:txBody>
                    <a:bodyPr/>
                    <a:lstStyle/>
                    <a:p>
                      <a:pPr algn="ctr"/>
                      <a:r>
                        <a:rPr lang="en-US" sz="2800" dirty="0">
                          <a:latin typeface="Times New Roman" pitchFamily="18" charset="0"/>
                          <a:cs typeface="Times New Roman" pitchFamily="18" charset="0"/>
                        </a:rPr>
                        <a:t>SOIL WEIGHT </a:t>
                      </a:r>
                    </a:p>
                  </a:txBody>
                  <a:tcPr marL="86628" marR="86628" anchor="ctr"/>
                </a:tc>
                <a:extLst>
                  <a:ext uri="{0D108BD9-81ED-4DB2-BD59-A6C34878D82A}">
                    <a16:rowId xmlns:a16="http://schemas.microsoft.com/office/drawing/2014/main" val="10000"/>
                  </a:ext>
                </a:extLst>
              </a:tr>
              <a:tr h="781128">
                <a:tc>
                  <a:txBody>
                    <a:bodyPr/>
                    <a:lstStyle/>
                    <a:p>
                      <a:pPr algn="ctr"/>
                      <a:r>
                        <a:rPr lang="en-US" sz="2000" dirty="0">
                          <a:latin typeface="Times New Roman" pitchFamily="18" charset="0"/>
                          <a:cs typeface="Times New Roman" pitchFamily="18" charset="0"/>
                        </a:rPr>
                        <a:t>5%</a:t>
                      </a:r>
                    </a:p>
                  </a:txBody>
                  <a:tcPr marL="86628" marR="86628" anchor="ctr"/>
                </a:tc>
                <a:tc>
                  <a:txBody>
                    <a:bodyPr/>
                    <a:lstStyle/>
                    <a:p>
                      <a:pPr algn="ctr" fontAlgn="b"/>
                      <a:r>
                        <a:rPr lang="en-IN" sz="2000" u="none" strike="noStrike" dirty="0">
                          <a:effectLst/>
                          <a:latin typeface="Times New Roman" panose="02020603050405020304" pitchFamily="18" charset="0"/>
                          <a:cs typeface="Times New Roman" panose="02020603050405020304" pitchFamily="18" charset="0"/>
                        </a:rPr>
                        <a:t>1.022</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0002"/>
                  </a:ext>
                </a:extLst>
              </a:tr>
              <a:tr h="781128">
                <a:tc>
                  <a:txBody>
                    <a:bodyPr/>
                    <a:lstStyle/>
                    <a:p>
                      <a:pPr algn="ctr"/>
                      <a:r>
                        <a:rPr lang="en-US" sz="2000" dirty="0">
                          <a:latin typeface="Times New Roman" pitchFamily="18" charset="0"/>
                          <a:cs typeface="Times New Roman" pitchFamily="18" charset="0"/>
                        </a:rPr>
                        <a:t>7.5%</a:t>
                      </a:r>
                    </a:p>
                  </a:txBody>
                  <a:tcPr marL="86628" marR="86628" anchor="ctr"/>
                </a:tc>
                <a:tc>
                  <a:txBody>
                    <a:bodyPr/>
                    <a:lstStyle/>
                    <a:p>
                      <a:pPr algn="ctr" fontAlgn="b"/>
                      <a:r>
                        <a:rPr lang="en-IN" sz="2000" u="none" strike="noStrike" dirty="0">
                          <a:effectLst/>
                          <a:latin typeface="Times New Roman" panose="02020603050405020304" pitchFamily="18" charset="0"/>
                          <a:cs typeface="Times New Roman" panose="02020603050405020304" pitchFamily="18" charset="0"/>
                        </a:rPr>
                        <a:t>1.4493</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0003"/>
                  </a:ext>
                </a:extLst>
              </a:tr>
              <a:tr h="781128">
                <a:tc>
                  <a:txBody>
                    <a:bodyPr/>
                    <a:lstStyle/>
                    <a:p>
                      <a:pPr algn="ctr"/>
                      <a:r>
                        <a:rPr lang="en-US" sz="2000" dirty="0">
                          <a:latin typeface="Times New Roman" pitchFamily="18" charset="0"/>
                          <a:cs typeface="Times New Roman" pitchFamily="18" charset="0"/>
                        </a:rPr>
                        <a:t>10%</a:t>
                      </a:r>
                    </a:p>
                  </a:txBody>
                  <a:tcPr marL="86628" marR="86628" anchor="ctr"/>
                </a:tc>
                <a:tc>
                  <a:txBody>
                    <a:bodyPr/>
                    <a:lstStyle/>
                    <a:p>
                      <a:pPr algn="ctr" fontAlgn="b"/>
                      <a:r>
                        <a:rPr lang="en-IN" sz="2000" u="none" strike="noStrike" dirty="0">
                          <a:effectLst/>
                          <a:latin typeface="Times New Roman" panose="02020603050405020304" pitchFamily="18" charset="0"/>
                          <a:cs typeface="Times New Roman" panose="02020603050405020304" pitchFamily="18" charset="0"/>
                        </a:rPr>
                        <a:t>1.4545</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0004"/>
                  </a:ext>
                </a:extLst>
              </a:tr>
              <a:tr h="781128">
                <a:tc>
                  <a:txBody>
                    <a:bodyPr/>
                    <a:lstStyle/>
                    <a:p>
                      <a:pPr algn="ctr"/>
                      <a:r>
                        <a:rPr lang="en-US" sz="2000" dirty="0">
                          <a:latin typeface="Times New Roman" pitchFamily="18" charset="0"/>
                          <a:cs typeface="Times New Roman" pitchFamily="18" charset="0"/>
                        </a:rPr>
                        <a:t>12.5%</a:t>
                      </a:r>
                    </a:p>
                  </a:txBody>
                  <a:tcPr marL="86628" marR="86628" anchor="ctr"/>
                </a:tc>
                <a:tc>
                  <a:txBody>
                    <a:bodyPr/>
                    <a:lstStyle/>
                    <a:p>
                      <a:pPr algn="ctr" fontAlgn="b"/>
                      <a:r>
                        <a:rPr lang="en-IN" sz="2000" u="none" strike="noStrike" dirty="0">
                          <a:effectLst/>
                          <a:latin typeface="Times New Roman" panose="02020603050405020304" pitchFamily="18" charset="0"/>
                          <a:cs typeface="Times New Roman" panose="02020603050405020304" pitchFamily="18" charset="0"/>
                        </a:rPr>
                        <a:t>1.37875</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0005"/>
                  </a:ext>
                </a:extLst>
              </a:tr>
              <a:tr h="781128">
                <a:tc>
                  <a:txBody>
                    <a:bodyPr/>
                    <a:lstStyle/>
                    <a:p>
                      <a:pPr algn="ctr"/>
                      <a:r>
                        <a:rPr lang="en-US" sz="2000" dirty="0">
                          <a:latin typeface="Times New Roman" pitchFamily="18" charset="0"/>
                          <a:cs typeface="Times New Roman" pitchFamily="18" charset="0"/>
                        </a:rPr>
                        <a:t>15%</a:t>
                      </a:r>
                    </a:p>
                  </a:txBody>
                  <a:tcPr marL="86628" marR="86628" anchor="ctr"/>
                </a:tc>
                <a:tc>
                  <a:txBody>
                    <a:bodyPr/>
                    <a:lstStyle/>
                    <a:p>
                      <a:pPr algn="ctr" fontAlgn="b"/>
                      <a:r>
                        <a:rPr lang="en-IN" sz="2000" u="none" strike="noStrike" dirty="0">
                          <a:effectLst/>
                          <a:latin typeface="Times New Roman" panose="02020603050405020304" pitchFamily="18" charset="0"/>
                          <a:cs typeface="Times New Roman" panose="02020603050405020304" pitchFamily="18" charset="0"/>
                        </a:rPr>
                        <a:t>1.30711</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3503056729"/>
                  </a:ext>
                </a:extLst>
              </a:tr>
            </a:tbl>
          </a:graphicData>
        </a:graphic>
      </p:graphicFrame>
      <p:sp>
        <p:nvSpPr>
          <p:cNvPr id="5" name="TextBox 4">
            <a:extLst>
              <a:ext uri="{FF2B5EF4-FFF2-40B4-BE49-F238E27FC236}">
                <a16:creationId xmlns:a16="http://schemas.microsoft.com/office/drawing/2014/main" id="{FA07E2A8-F48C-A872-5F4D-042301AE4D4F}"/>
              </a:ext>
            </a:extLst>
          </p:cNvPr>
          <p:cNvSpPr txBox="1"/>
          <p:nvPr/>
        </p:nvSpPr>
        <p:spPr>
          <a:xfrm>
            <a:off x="7037790" y="1736499"/>
            <a:ext cx="4827639" cy="4524315"/>
          </a:xfrm>
          <a:prstGeom prst="rect">
            <a:avLst/>
          </a:prstGeom>
          <a:noFill/>
        </p:spPr>
        <p:txBody>
          <a:bodyPr wrap="square">
            <a:spAutoFit/>
          </a:bodyPr>
          <a:lstStyle/>
          <a:p>
            <a:pPr marL="342900" indent="-342900" algn="just">
              <a:buFont typeface="Arial" panose="020B0604020202020204" pitchFamily="34" charset="0"/>
              <a:buChar char="•"/>
            </a:pPr>
            <a:r>
              <a:rPr lang="en-US" sz="2400" dirty="0">
                <a:latin typeface="Times New Roman" pitchFamily="18" charset="0"/>
                <a:cs typeface="Times New Roman" pitchFamily="18" charset="0"/>
              </a:rPr>
              <a:t>In the compaction test it is very clear that as the percentage of </a:t>
            </a:r>
            <a:r>
              <a:rPr lang="en-US" sz="2400" b="1" dirty="0">
                <a:solidFill>
                  <a:srgbClr val="C00000"/>
                </a:solidFill>
                <a:latin typeface="Times New Roman" pitchFamily="18" charset="0"/>
                <a:cs typeface="Times New Roman" pitchFamily="18" charset="0"/>
              </a:rPr>
              <a:t>powdered BPP increases the dry density</a:t>
            </a:r>
            <a:r>
              <a:rPr lang="en-US" sz="2400" b="1" dirty="0">
                <a:solidFill>
                  <a:srgbClr val="FF0000"/>
                </a:solidFill>
                <a:latin typeface="Times New Roman" pitchFamily="18" charset="0"/>
                <a:cs typeface="Times New Roman" pitchFamily="18" charset="0"/>
              </a:rPr>
              <a:t>. </a:t>
            </a:r>
          </a:p>
          <a:p>
            <a:pPr marL="342900" indent="-342900" algn="just">
              <a:buFont typeface="Arial" panose="020B0604020202020204" pitchFamily="34" charset="0"/>
              <a:buChar char="•"/>
            </a:pPr>
            <a:endParaRPr lang="en-US" sz="2400" b="1" dirty="0">
              <a:solidFill>
                <a:srgbClr val="FF0000"/>
              </a:solidFill>
              <a:latin typeface="Times New Roman" pitchFamily="18" charset="0"/>
              <a:cs typeface="Times New Roman" pitchFamily="18" charset="0"/>
            </a:endParaRPr>
          </a:p>
          <a:p>
            <a:pPr marL="342900" indent="-342900" algn="just">
              <a:buFont typeface="Arial" panose="020B0604020202020204" pitchFamily="34" charset="0"/>
              <a:buChar char="•"/>
            </a:pPr>
            <a:r>
              <a:rPr lang="en-US" sz="2400" dirty="0">
                <a:latin typeface="Times New Roman" pitchFamily="18" charset="0"/>
                <a:cs typeface="Times New Roman" pitchFamily="18" charset="0"/>
              </a:rPr>
              <a:t>This is mainly because of the </a:t>
            </a:r>
            <a:r>
              <a:rPr lang="en-US" sz="2400" b="1" dirty="0">
                <a:solidFill>
                  <a:srgbClr val="C00000"/>
                </a:solidFill>
                <a:latin typeface="Times New Roman" pitchFamily="18" charset="0"/>
                <a:cs typeface="Times New Roman" pitchFamily="18" charset="0"/>
              </a:rPr>
              <a:t>light</a:t>
            </a:r>
            <a:r>
              <a:rPr lang="en-US" sz="2400" b="1" dirty="0">
                <a:solidFill>
                  <a:srgbClr val="FF0000"/>
                </a:solidFill>
                <a:latin typeface="Times New Roman" pitchFamily="18" charset="0"/>
                <a:cs typeface="Times New Roman" pitchFamily="18" charset="0"/>
              </a:rPr>
              <a:t> </a:t>
            </a:r>
            <a:r>
              <a:rPr lang="en-US" sz="2400" b="1" dirty="0">
                <a:solidFill>
                  <a:srgbClr val="C00000"/>
                </a:solidFill>
                <a:latin typeface="Times New Roman" pitchFamily="18" charset="0"/>
                <a:cs typeface="Times New Roman" pitchFamily="18" charset="0"/>
              </a:rPr>
              <a:t>weight property </a:t>
            </a:r>
            <a:r>
              <a:rPr lang="en-US" sz="2400" dirty="0">
                <a:latin typeface="Times New Roman" pitchFamily="18" charset="0"/>
                <a:cs typeface="Times New Roman" pitchFamily="18" charset="0"/>
              </a:rPr>
              <a:t>of BPP.</a:t>
            </a:r>
          </a:p>
          <a:p>
            <a:pPr marL="342900" indent="-342900" algn="just">
              <a:buFont typeface="Arial" panose="020B0604020202020204" pitchFamily="34" charset="0"/>
              <a:buChar char="•"/>
            </a:pPr>
            <a:endParaRPr lang="en-US" sz="2400" dirty="0">
              <a:latin typeface="Times New Roman" pitchFamily="18" charset="0"/>
              <a:cs typeface="Times New Roman" pitchFamily="18" charset="0"/>
            </a:endParaRPr>
          </a:p>
          <a:p>
            <a:pPr marL="342900" indent="-342900" algn="just">
              <a:buFont typeface="Arial" panose="020B0604020202020204" pitchFamily="34" charset="0"/>
              <a:buChar char="•"/>
            </a:pPr>
            <a:r>
              <a:rPr lang="en-US" sz="2400" dirty="0">
                <a:latin typeface="Times New Roman" pitchFamily="18" charset="0"/>
                <a:cs typeface="Times New Roman" pitchFamily="18" charset="0"/>
              </a:rPr>
              <a:t>Thus the max dry density of stabilized soil is </a:t>
            </a:r>
            <a:r>
              <a:rPr lang="en-US" sz="2400" b="1" dirty="0">
                <a:solidFill>
                  <a:srgbClr val="C00000"/>
                </a:solidFill>
                <a:latin typeface="Times New Roman" pitchFamily="18" charset="0"/>
                <a:cs typeface="Times New Roman" pitchFamily="18" charset="0"/>
              </a:rPr>
              <a:t>1.4545g/cc &amp; optimum moisture content is 10%</a:t>
            </a:r>
          </a:p>
        </p:txBody>
      </p:sp>
    </p:spTree>
    <p:extLst>
      <p:ext uri="{BB962C8B-B14F-4D97-AF65-F5344CB8AC3E}">
        <p14:creationId xmlns:p14="http://schemas.microsoft.com/office/powerpoint/2010/main" val="994483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E3109-02FE-4929-8221-5275B49701B4}"/>
              </a:ext>
            </a:extLst>
          </p:cNvPr>
          <p:cNvSpPr>
            <a:spLocks noGrp="1"/>
          </p:cNvSpPr>
          <p:nvPr>
            <p:ph type="ctrTitle"/>
          </p:nvPr>
        </p:nvSpPr>
        <p:spPr>
          <a:xfrm>
            <a:off x="1038809" y="615820"/>
            <a:ext cx="1256521" cy="645464"/>
          </a:xfrm>
        </p:spPr>
        <p:txBody>
          <a:bodyPr>
            <a:normAutofit fontScale="90000"/>
          </a:bodyPr>
          <a:lstStyle/>
          <a:p>
            <a:r>
              <a:rPr lang="en-US" sz="4000" b="1" dirty="0">
                <a:latin typeface="Times New Roman" panose="02020603050405020304" pitchFamily="18" charset="0"/>
                <a:cs typeface="Times New Roman" panose="02020603050405020304" pitchFamily="18" charset="0"/>
              </a:rPr>
              <a:t>AIM</a:t>
            </a:r>
            <a:r>
              <a:rPr lang="en-US" sz="4000" dirty="0">
                <a:latin typeface="Times New Roman" panose="02020603050405020304" pitchFamily="18" charset="0"/>
                <a:cs typeface="Times New Roman" panose="02020603050405020304" pitchFamily="18" charset="0"/>
              </a:rPr>
              <a:t> </a:t>
            </a:r>
            <a:endParaRPr lang="en-IN" sz="40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64D886B6-3F2A-4E78-8B20-30D7E8E8DE34}"/>
              </a:ext>
            </a:extLst>
          </p:cNvPr>
          <p:cNvSpPr>
            <a:spLocks noGrp="1"/>
          </p:cNvSpPr>
          <p:nvPr>
            <p:ph type="subTitle" idx="1"/>
          </p:nvPr>
        </p:nvSpPr>
        <p:spPr>
          <a:xfrm>
            <a:off x="1524000" y="1689262"/>
            <a:ext cx="9144000" cy="1655762"/>
          </a:xfrm>
        </p:spPr>
        <p:txBody>
          <a:bodyPr>
            <a:normAutofit/>
          </a:bodyPr>
          <a:lstStyle/>
          <a:p>
            <a:pPr algn="just"/>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To analysis the properties of soil before and after the treatment by adding the banana peel bio powder.</a:t>
            </a:r>
            <a:endParaRPr lang="en-IN" sz="20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66651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69289DFB-A262-4C0E-BB9F-096EF42A0821}"/>
              </a:ext>
            </a:extLst>
          </p:cNvPr>
          <p:cNvGraphicFramePr>
            <a:graphicFrameLocks/>
          </p:cNvGraphicFramePr>
          <p:nvPr>
            <p:extLst>
              <p:ext uri="{D42A27DB-BD31-4B8C-83A1-F6EECF244321}">
                <p14:modId xmlns:p14="http://schemas.microsoft.com/office/powerpoint/2010/main" val="1497771364"/>
              </p:ext>
            </p:extLst>
          </p:nvPr>
        </p:nvGraphicFramePr>
        <p:xfrm>
          <a:off x="279843" y="1659105"/>
          <a:ext cx="6659023" cy="4693035"/>
        </p:xfrm>
        <a:graphic>
          <a:graphicData uri="http://schemas.openxmlformats.org/drawingml/2006/chart">
            <c:chart xmlns:c="http://schemas.openxmlformats.org/drawingml/2006/chart" xmlns:r="http://schemas.openxmlformats.org/officeDocument/2006/relationships" r:id="rId2"/>
          </a:graphicData>
        </a:graphic>
      </p:graphicFrame>
      <p:pic>
        <p:nvPicPr>
          <p:cNvPr id="3" name="Picture 2">
            <a:extLst>
              <a:ext uri="{FF2B5EF4-FFF2-40B4-BE49-F238E27FC236}">
                <a16:creationId xmlns:a16="http://schemas.microsoft.com/office/drawing/2014/main" id="{144B10B2-7E9F-5B00-CFC2-A05A84B1B6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2638" y="1659105"/>
            <a:ext cx="4699519" cy="4693035"/>
          </a:xfrm>
          <a:prstGeom prst="rect">
            <a:avLst/>
          </a:prstGeom>
        </p:spPr>
      </p:pic>
      <p:sp>
        <p:nvSpPr>
          <p:cNvPr id="2" name="TextBox 1">
            <a:extLst>
              <a:ext uri="{FF2B5EF4-FFF2-40B4-BE49-F238E27FC236}">
                <a16:creationId xmlns:a16="http://schemas.microsoft.com/office/drawing/2014/main" id="{634025B3-BD35-7DAC-9B03-69F25381C4A6}"/>
              </a:ext>
            </a:extLst>
          </p:cNvPr>
          <p:cNvSpPr txBox="1"/>
          <p:nvPr/>
        </p:nvSpPr>
        <p:spPr>
          <a:xfrm>
            <a:off x="945464" y="326571"/>
            <a:ext cx="5085184" cy="830997"/>
          </a:xfrm>
          <a:prstGeom prst="rect">
            <a:avLst/>
          </a:prstGeom>
          <a:noFill/>
        </p:spPr>
        <p:txBody>
          <a:bodyPr wrap="square" rtlCol="0">
            <a:spAutoFit/>
          </a:bodyPr>
          <a:lstStyle/>
          <a:p>
            <a:r>
              <a:rPr lang="en-US" sz="2400" b="1" dirty="0">
                <a:effectLst/>
                <a:latin typeface="Times New Roman" panose="02020603050405020304" pitchFamily="18" charset="0"/>
                <a:ea typeface="Times New Roman" panose="02020603050405020304" pitchFamily="18" charset="0"/>
              </a:rPr>
              <a:t>FLOW CURVE FOR  STANDARD  PROCTOR COMPACTION TEST </a:t>
            </a:r>
            <a:endParaRPr lang="en-IN" sz="2400" b="1" dirty="0"/>
          </a:p>
        </p:txBody>
      </p:sp>
    </p:spTree>
    <p:extLst>
      <p:ext uri="{BB962C8B-B14F-4D97-AF65-F5344CB8AC3E}">
        <p14:creationId xmlns:p14="http://schemas.microsoft.com/office/powerpoint/2010/main" val="21457929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531A7823-83CC-4C4B-99C5-C542EE61A2F7}"/>
              </a:ext>
            </a:extLst>
          </p:cNvPr>
          <p:cNvGraphicFramePr>
            <a:graphicFrameLocks noGrp="1"/>
          </p:cNvGraphicFramePr>
          <p:nvPr>
            <p:extLst>
              <p:ext uri="{D42A27DB-BD31-4B8C-83A1-F6EECF244321}">
                <p14:modId xmlns:p14="http://schemas.microsoft.com/office/powerpoint/2010/main" val="3133443651"/>
              </p:ext>
            </p:extLst>
          </p:nvPr>
        </p:nvGraphicFramePr>
        <p:xfrm>
          <a:off x="3991429" y="856395"/>
          <a:ext cx="8128000" cy="5889644"/>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280392885"/>
                    </a:ext>
                  </a:extLst>
                </a:gridCol>
                <a:gridCol w="4064000">
                  <a:extLst>
                    <a:ext uri="{9D8B030D-6E8A-4147-A177-3AD203B41FA5}">
                      <a16:colId xmlns:a16="http://schemas.microsoft.com/office/drawing/2014/main" val="3638559450"/>
                    </a:ext>
                  </a:extLst>
                </a:gridCol>
              </a:tblGrid>
              <a:tr h="785285">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Penetration in mm</a:t>
                      </a:r>
                    </a:p>
                  </a:txBody>
                  <a:tcPr marL="7620" marR="7620" marT="7620" marB="0" anchor="ct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IN" sz="2000" b="0" u="none" strike="noStrike" dirty="0">
                          <a:solidFill>
                            <a:srgbClr val="000000"/>
                          </a:solidFill>
                          <a:effectLst/>
                          <a:latin typeface="Times New Roman" panose="02020603050405020304" pitchFamily="18" charset="0"/>
                          <a:cs typeface="Times New Roman" panose="02020603050405020304" pitchFamily="18" charset="0"/>
                        </a:rPr>
                        <a:t>LOAD in </a:t>
                      </a:r>
                      <a:r>
                        <a:rPr lang="en-IN" sz="2000" b="0" u="none" strike="noStrike" dirty="0" err="1">
                          <a:solidFill>
                            <a:srgbClr val="000000"/>
                          </a:solidFill>
                          <a:effectLst/>
                          <a:latin typeface="Times New Roman" panose="02020603050405020304" pitchFamily="18" charset="0"/>
                          <a:cs typeface="Times New Roman" panose="02020603050405020304" pitchFamily="18" charset="0"/>
                        </a:rPr>
                        <a:t>kgf</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p>
                      <a:pPr algn="ctr" fontAlgn="b"/>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3595395232"/>
                  </a:ext>
                </a:extLst>
              </a:tr>
              <a:tr h="392643">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0</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0</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991534689"/>
                  </a:ext>
                </a:extLst>
              </a:tr>
              <a:tr h="392643">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0.2</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218</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2511578904"/>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0.4</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309</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3062349637"/>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0.6</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362</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278598187"/>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0.8</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406</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268543725"/>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1</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447</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834928098"/>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1.2</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470</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2361316427"/>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1.4</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489</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2656904037"/>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1.6</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511</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2787708259"/>
                  </a:ext>
                </a:extLst>
              </a:tr>
              <a:tr h="392643">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1.8</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545</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709811220"/>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2</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573</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4088817074"/>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2.2</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617</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033916104"/>
                  </a:ext>
                </a:extLst>
              </a:tr>
              <a:tr h="392643">
                <a:tc>
                  <a:txBody>
                    <a:bodyPr/>
                    <a:lstStyle/>
                    <a:p>
                      <a:pPr algn="ctr" fontAlgn="b"/>
                      <a:r>
                        <a:rPr lang="en-IN" sz="2000" b="0" u="none" strike="noStrike">
                          <a:solidFill>
                            <a:srgbClr val="000000"/>
                          </a:solidFill>
                          <a:effectLst/>
                          <a:latin typeface="Times New Roman" panose="02020603050405020304" pitchFamily="18" charset="0"/>
                          <a:cs typeface="Times New Roman" panose="02020603050405020304" pitchFamily="18" charset="0"/>
                        </a:rPr>
                        <a:t>2.3</a:t>
                      </a:r>
                      <a:endParaRPr lang="en-IN" sz="2000" b="0"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2000" b="0" u="none" strike="noStrike" dirty="0">
                          <a:solidFill>
                            <a:srgbClr val="000000"/>
                          </a:solidFill>
                          <a:effectLst/>
                          <a:latin typeface="Times New Roman" panose="02020603050405020304" pitchFamily="18" charset="0"/>
                          <a:cs typeface="Times New Roman" panose="02020603050405020304" pitchFamily="18" charset="0"/>
                        </a:rPr>
                        <a:t>624</a:t>
                      </a:r>
                      <a:endParaRPr lang="en-IN" sz="20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624800618"/>
                  </a:ext>
                </a:extLst>
              </a:tr>
            </a:tbl>
          </a:graphicData>
        </a:graphic>
      </p:graphicFrame>
      <p:sp>
        <p:nvSpPr>
          <p:cNvPr id="5" name="TextBox 4">
            <a:extLst>
              <a:ext uri="{FF2B5EF4-FFF2-40B4-BE49-F238E27FC236}">
                <a16:creationId xmlns:a16="http://schemas.microsoft.com/office/drawing/2014/main" id="{1611DB1C-F1F2-4527-A3F2-B52E30688E18}"/>
              </a:ext>
            </a:extLst>
          </p:cNvPr>
          <p:cNvSpPr txBox="1"/>
          <p:nvPr/>
        </p:nvSpPr>
        <p:spPr>
          <a:xfrm>
            <a:off x="279918" y="111961"/>
            <a:ext cx="10011747"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CALIFORNIA BEARING RATIO TEST </a:t>
            </a:r>
            <a:endParaRPr lang="en-IN" sz="4000" b="1"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8ED71BAB-8211-BE4B-8161-B801D2729177}"/>
              </a:ext>
            </a:extLst>
          </p:cNvPr>
          <p:cNvSpPr txBox="1"/>
          <p:nvPr/>
        </p:nvSpPr>
        <p:spPr>
          <a:xfrm>
            <a:off x="587828" y="1063690"/>
            <a:ext cx="2817845" cy="2492990"/>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measures the strength of the subgrade of a </a:t>
            </a:r>
            <a:r>
              <a:rPr lang="en-US" sz="2000" b="1" dirty="0">
                <a:solidFill>
                  <a:srgbClr val="C00000"/>
                </a:solidFill>
                <a:latin typeface="Times New Roman" panose="02020603050405020304" pitchFamily="18" charset="0"/>
                <a:cs typeface="Times New Roman" panose="02020603050405020304" pitchFamily="18" charset="0"/>
              </a:rPr>
              <a:t>road</a:t>
            </a:r>
            <a:r>
              <a:rPr lang="en-US" sz="2000" dirty="0">
                <a:latin typeface="Times New Roman" panose="02020603050405020304" pitchFamily="18" charset="0"/>
                <a:cs typeface="Times New Roman" panose="02020603050405020304" pitchFamily="18" charset="0"/>
              </a:rPr>
              <a:t> other </a:t>
            </a:r>
            <a:r>
              <a:rPr lang="en-US" sz="2000" b="1" dirty="0">
                <a:solidFill>
                  <a:srgbClr val="C00000"/>
                </a:solidFill>
                <a:latin typeface="Times New Roman" panose="02020603050405020304" pitchFamily="18" charset="0"/>
                <a:cs typeface="Times New Roman" panose="02020603050405020304" pitchFamily="18" charset="0"/>
              </a:rPr>
              <a:t>paved area and of materials used in construction</a:t>
            </a:r>
            <a:r>
              <a:rPr lang="en-US" sz="2000" dirty="0">
                <a:latin typeface="Times New Roman" panose="02020603050405020304" pitchFamily="18" charset="0"/>
                <a:cs typeface="Times New Roman" panose="02020603050405020304" pitchFamily="18" charset="0"/>
              </a:rPr>
              <a:t>.</a:t>
            </a:r>
          </a:p>
          <a:p>
            <a:endParaRPr lang="en-US" dirty="0"/>
          </a:p>
          <a:p>
            <a:endParaRPr lang="en-IN" dirty="0"/>
          </a:p>
        </p:txBody>
      </p:sp>
    </p:spTree>
    <p:extLst>
      <p:ext uri="{BB962C8B-B14F-4D97-AF65-F5344CB8AC3E}">
        <p14:creationId xmlns:p14="http://schemas.microsoft.com/office/powerpoint/2010/main" val="22898010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EE99A1B1-ABCA-4D71-96A9-55C90B85D3F2}"/>
              </a:ext>
            </a:extLst>
          </p:cNvPr>
          <p:cNvGraphicFramePr>
            <a:graphicFrameLocks/>
          </p:cNvGraphicFramePr>
          <p:nvPr>
            <p:extLst>
              <p:ext uri="{D42A27DB-BD31-4B8C-83A1-F6EECF244321}">
                <p14:modId xmlns:p14="http://schemas.microsoft.com/office/powerpoint/2010/main" val="781259485"/>
              </p:ext>
            </p:extLst>
          </p:nvPr>
        </p:nvGraphicFramePr>
        <p:xfrm>
          <a:off x="320351" y="1152330"/>
          <a:ext cx="6910873" cy="5145834"/>
        </p:xfrm>
        <a:graphic>
          <a:graphicData uri="http://schemas.openxmlformats.org/drawingml/2006/chart">
            <c:chart xmlns:c="http://schemas.openxmlformats.org/drawingml/2006/chart" xmlns:r="http://schemas.openxmlformats.org/officeDocument/2006/relationships" r:id="rId2"/>
          </a:graphicData>
        </a:graphic>
      </p:graphicFrame>
      <p:pic>
        <p:nvPicPr>
          <p:cNvPr id="3" name="Picture 2">
            <a:extLst>
              <a:ext uri="{FF2B5EF4-FFF2-40B4-BE49-F238E27FC236}">
                <a16:creationId xmlns:a16="http://schemas.microsoft.com/office/drawing/2014/main" id="{7376C9EC-FFC6-6632-5FB2-144485C3FEC9}"/>
              </a:ext>
            </a:extLst>
          </p:cNvPr>
          <p:cNvPicPr>
            <a:picLocks noChangeAspect="1"/>
          </p:cNvPicPr>
          <p:nvPr/>
        </p:nvPicPr>
        <p:blipFill rotWithShape="1">
          <a:blip r:embed="rId3">
            <a:extLst>
              <a:ext uri="{28A0092B-C50C-407E-A947-70E740481C1C}">
                <a14:useLocalDpi xmlns:a14="http://schemas.microsoft.com/office/drawing/2010/main" val="0"/>
              </a:ext>
            </a:extLst>
          </a:blip>
          <a:srcRect l="8624" b="21790"/>
          <a:stretch/>
        </p:blipFill>
        <p:spPr>
          <a:xfrm>
            <a:off x="7422697" y="877078"/>
            <a:ext cx="4448952" cy="4646645"/>
          </a:xfrm>
          <a:prstGeom prst="rect">
            <a:avLst/>
          </a:prstGeom>
        </p:spPr>
      </p:pic>
    </p:spTree>
    <p:extLst>
      <p:ext uri="{BB962C8B-B14F-4D97-AF65-F5344CB8AC3E}">
        <p14:creationId xmlns:p14="http://schemas.microsoft.com/office/powerpoint/2010/main" val="15767708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BFBF609-B0EE-9B24-8400-8CD271CEA50D}"/>
              </a:ext>
            </a:extLst>
          </p:cNvPr>
          <p:cNvGraphicFramePr>
            <a:graphicFrameLocks noGrp="1"/>
          </p:cNvGraphicFramePr>
          <p:nvPr>
            <p:extLst>
              <p:ext uri="{D42A27DB-BD31-4B8C-83A1-F6EECF244321}">
                <p14:modId xmlns:p14="http://schemas.microsoft.com/office/powerpoint/2010/main" val="327652668"/>
              </p:ext>
            </p:extLst>
          </p:nvPr>
        </p:nvGraphicFramePr>
        <p:xfrm>
          <a:off x="3828611" y="129700"/>
          <a:ext cx="1800000" cy="6062605"/>
        </p:xfrm>
        <a:graphic>
          <a:graphicData uri="http://schemas.openxmlformats.org/drawingml/2006/table">
            <a:tbl>
              <a:tblPr>
                <a:tableStyleId>{5C22544A-7EE6-4342-B048-85BDC9FD1C3A}</a:tableStyleId>
              </a:tblPr>
              <a:tblGrid>
                <a:gridCol w="900000">
                  <a:extLst>
                    <a:ext uri="{9D8B030D-6E8A-4147-A177-3AD203B41FA5}">
                      <a16:colId xmlns:a16="http://schemas.microsoft.com/office/drawing/2014/main" val="1285745694"/>
                    </a:ext>
                  </a:extLst>
                </a:gridCol>
                <a:gridCol w="900000">
                  <a:extLst>
                    <a:ext uri="{9D8B030D-6E8A-4147-A177-3AD203B41FA5}">
                      <a16:colId xmlns:a16="http://schemas.microsoft.com/office/drawing/2014/main" val="1896070689"/>
                    </a:ext>
                  </a:extLst>
                </a:gridCol>
              </a:tblGrid>
              <a:tr h="215270">
                <a:tc>
                  <a:txBody>
                    <a:bodyPr/>
                    <a:lstStyle/>
                    <a:p>
                      <a:pPr algn="ctr" fontAlgn="b"/>
                      <a:r>
                        <a:rPr lang="en-IN" sz="1600" b="1" u="none" strike="noStrike" dirty="0">
                          <a:effectLst/>
                          <a:latin typeface="Times New Roman" panose="02020603050405020304" pitchFamily="18" charset="0"/>
                          <a:cs typeface="Times New Roman" panose="02020603050405020304" pitchFamily="18" charset="0"/>
                        </a:rPr>
                        <a:t>STRAIN</a:t>
                      </a:r>
                      <a:endParaRPr lang="en-IN"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1600" b="1" u="none" strike="noStrike" dirty="0">
                          <a:effectLst/>
                          <a:latin typeface="Times New Roman" panose="02020603050405020304" pitchFamily="18" charset="0"/>
                          <a:cs typeface="Times New Roman" panose="02020603050405020304" pitchFamily="18" charset="0"/>
                        </a:rPr>
                        <a:t>STRESS</a:t>
                      </a:r>
                      <a:endParaRPr lang="en-IN"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3580431323"/>
                  </a:ext>
                </a:extLst>
              </a:tr>
              <a:tr h="215270">
                <a:tc>
                  <a:txBody>
                    <a:bodyPr/>
                    <a:lstStyle/>
                    <a:p>
                      <a:pPr algn="ctr" fontAlgn="b"/>
                      <a:r>
                        <a:rPr lang="en-IN" sz="900" u="none" strike="noStrike" dirty="0">
                          <a:effectLst/>
                          <a:latin typeface="Times New Roman" panose="02020603050405020304" pitchFamily="18" charset="0"/>
                          <a:cs typeface="Times New Roman" panose="02020603050405020304" pitchFamily="18" charset="0"/>
                        </a:rPr>
                        <a:t>0.001467</a:t>
                      </a:r>
                      <a:endParaRPr lang="en-IN" sz="9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dirty="0">
                          <a:effectLst/>
                          <a:latin typeface="Times New Roman" panose="02020603050405020304" pitchFamily="18" charset="0"/>
                          <a:cs typeface="Times New Roman" panose="02020603050405020304" pitchFamily="18" charset="0"/>
                        </a:rPr>
                        <a:t>0.00312</a:t>
                      </a:r>
                      <a:endParaRPr lang="en-IN" sz="9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409368365"/>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0.002893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0.00623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3812840476"/>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0.003627</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0.009339</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2596315267"/>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0.004173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dirty="0">
                          <a:effectLst/>
                          <a:latin typeface="Times New Roman" panose="02020603050405020304" pitchFamily="18" charset="0"/>
                          <a:cs typeface="Times New Roman" panose="02020603050405020304" pitchFamily="18" charset="0"/>
                        </a:rPr>
                        <a:t>0.012445</a:t>
                      </a:r>
                      <a:endParaRPr lang="en-IN" sz="9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2540039925"/>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0.004867</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0.015545</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1517577502"/>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0.005693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dirty="0">
                          <a:effectLst/>
                          <a:latin typeface="Times New Roman" panose="02020603050405020304" pitchFamily="18" charset="0"/>
                          <a:cs typeface="Times New Roman" panose="02020603050405020304" pitchFamily="18" charset="0"/>
                        </a:rPr>
                        <a:t>0.018639</a:t>
                      </a:r>
                      <a:endParaRPr lang="en-IN" sz="9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1338571951"/>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0.006133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0.021735</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2901905104"/>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0.006427</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0.024833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445678841"/>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0.007</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0.027921</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3652813459"/>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0.007333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0.031013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2985305243"/>
                  </a:ext>
                </a:extLst>
              </a:tr>
              <a:tr h="215270">
                <a:tc>
                  <a:txBody>
                    <a:bodyPr/>
                    <a:lstStyle/>
                    <a:p>
                      <a:pPr algn="ctr" fontAlgn="b"/>
                      <a:r>
                        <a:rPr lang="en-IN" sz="900" u="none" strike="noStrike" dirty="0">
                          <a:effectLst/>
                          <a:latin typeface="Times New Roman" panose="02020603050405020304" pitchFamily="18" charset="0"/>
                          <a:cs typeface="Times New Roman" panose="02020603050405020304" pitchFamily="18" charset="0"/>
                        </a:rPr>
                        <a:t>0.008093</a:t>
                      </a:r>
                      <a:endParaRPr lang="en-IN" sz="9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0.034088</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3775386441"/>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0.008413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0.037175</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2316144661"/>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0.008933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dirty="0">
                          <a:effectLst/>
                          <a:latin typeface="Times New Roman" panose="02020603050405020304" pitchFamily="18" charset="0"/>
                          <a:cs typeface="Times New Roman" panose="02020603050405020304" pitchFamily="18" charset="0"/>
                        </a:rPr>
                        <a:t>0.040252</a:t>
                      </a:r>
                      <a:endParaRPr lang="en-IN" sz="9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1690548289"/>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0.009653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0.043317</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905542178"/>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0.01116</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0.04634</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2597512134"/>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0.01172</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0.049401</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855021370"/>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0.011987</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0.052475</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2087630248"/>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0.012253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0.055547</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3884626668"/>
                  </a:ext>
                </a:extLst>
              </a:tr>
              <a:tr h="215270">
                <a:tc>
                  <a:txBody>
                    <a:bodyPr/>
                    <a:lstStyle/>
                    <a:p>
                      <a:pPr algn="ctr" fontAlgn="b"/>
                      <a:r>
                        <a:rPr lang="en-IN" sz="900" u="none" strike="noStrike" dirty="0">
                          <a:effectLst/>
                          <a:latin typeface="Times New Roman" panose="02020603050405020304" pitchFamily="18" charset="0"/>
                          <a:cs typeface="Times New Roman" panose="02020603050405020304" pitchFamily="18" charset="0"/>
                        </a:rPr>
                        <a:t>0.012547</a:t>
                      </a:r>
                      <a:endParaRPr lang="en-IN" sz="9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0.058615</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1409431313"/>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0.012893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0.061678</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64510877"/>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0.013307</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0.064735</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3371122925"/>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0.01376</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0.067787</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1982100172"/>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0.01428</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0.070831</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2008044479"/>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0.014893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0.073864</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2758843360"/>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0.015733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0.076876</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6971358"/>
                  </a:ext>
                </a:extLst>
              </a:tr>
              <a:tr h="215270">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0.016213</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a:effectLst/>
                          <a:latin typeface="Times New Roman" panose="02020603050405020304" pitchFamily="18" charset="0"/>
                          <a:cs typeface="Times New Roman" panose="02020603050405020304" pitchFamily="18" charset="0"/>
                        </a:rPr>
                        <a:t>0.079912</a:t>
                      </a:r>
                      <a:endParaRPr lang="en-IN" sz="900" b="1" i="0" u="none" strike="noStrike">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1618689026"/>
                  </a:ext>
                </a:extLst>
              </a:tr>
              <a:tr h="215270">
                <a:tc>
                  <a:txBody>
                    <a:bodyPr/>
                    <a:lstStyle/>
                    <a:p>
                      <a:pPr algn="ctr" fontAlgn="b"/>
                      <a:r>
                        <a:rPr lang="en-IN" sz="900" u="none" strike="noStrike" dirty="0">
                          <a:effectLst/>
                          <a:latin typeface="Times New Roman" panose="02020603050405020304" pitchFamily="18" charset="0"/>
                          <a:cs typeface="Times New Roman" panose="02020603050405020304" pitchFamily="18" charset="0"/>
                        </a:rPr>
                        <a:t>0.01664</a:t>
                      </a:r>
                      <a:endParaRPr lang="en-IN" sz="9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tc>
                  <a:txBody>
                    <a:bodyPr/>
                    <a:lstStyle/>
                    <a:p>
                      <a:pPr algn="ctr" fontAlgn="b"/>
                      <a:r>
                        <a:rPr lang="en-IN" sz="900" u="none" strike="noStrike" dirty="0">
                          <a:effectLst/>
                          <a:latin typeface="Times New Roman" panose="02020603050405020304" pitchFamily="18" charset="0"/>
                          <a:cs typeface="Times New Roman" panose="02020603050405020304" pitchFamily="18" charset="0"/>
                        </a:rPr>
                        <a:t>0.073733</a:t>
                      </a:r>
                      <a:endParaRPr lang="en-IN" sz="9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6475" marR="6475" marT="6475" marB="0" anchor="ctr"/>
                </a:tc>
                <a:extLst>
                  <a:ext uri="{0D108BD9-81ED-4DB2-BD59-A6C34878D82A}">
                    <a16:rowId xmlns:a16="http://schemas.microsoft.com/office/drawing/2014/main" val="3863291491"/>
                  </a:ext>
                </a:extLst>
              </a:tr>
            </a:tbl>
          </a:graphicData>
        </a:graphic>
      </p:graphicFrame>
      <p:graphicFrame>
        <p:nvGraphicFramePr>
          <p:cNvPr id="3" name="Table 2">
            <a:extLst>
              <a:ext uri="{FF2B5EF4-FFF2-40B4-BE49-F238E27FC236}">
                <a16:creationId xmlns:a16="http://schemas.microsoft.com/office/drawing/2014/main" id="{5FC9FA58-0F12-40BF-4AF0-A5437D158CD7}"/>
              </a:ext>
            </a:extLst>
          </p:cNvPr>
          <p:cNvGraphicFramePr>
            <a:graphicFrameLocks noGrp="1"/>
          </p:cNvGraphicFramePr>
          <p:nvPr>
            <p:extLst>
              <p:ext uri="{D42A27DB-BD31-4B8C-83A1-F6EECF244321}">
                <p14:modId xmlns:p14="http://schemas.microsoft.com/office/powerpoint/2010/main" val="2746239189"/>
              </p:ext>
            </p:extLst>
          </p:nvPr>
        </p:nvGraphicFramePr>
        <p:xfrm>
          <a:off x="6841584" y="151526"/>
          <a:ext cx="1746994" cy="6062601"/>
        </p:xfrm>
        <a:graphic>
          <a:graphicData uri="http://schemas.openxmlformats.org/drawingml/2006/table">
            <a:tbl>
              <a:tblPr>
                <a:tableStyleId>{5C22544A-7EE6-4342-B048-85BDC9FD1C3A}</a:tableStyleId>
              </a:tblPr>
              <a:tblGrid>
                <a:gridCol w="873497">
                  <a:extLst>
                    <a:ext uri="{9D8B030D-6E8A-4147-A177-3AD203B41FA5}">
                      <a16:colId xmlns:a16="http://schemas.microsoft.com/office/drawing/2014/main" val="2113666233"/>
                    </a:ext>
                  </a:extLst>
                </a:gridCol>
                <a:gridCol w="873497">
                  <a:extLst>
                    <a:ext uri="{9D8B030D-6E8A-4147-A177-3AD203B41FA5}">
                      <a16:colId xmlns:a16="http://schemas.microsoft.com/office/drawing/2014/main" val="1136883518"/>
                    </a:ext>
                  </a:extLst>
                </a:gridCol>
              </a:tblGrid>
              <a:tr h="691609">
                <a:tc>
                  <a:txBody>
                    <a:bodyPr/>
                    <a:lstStyle/>
                    <a:p>
                      <a:pPr marL="0" marR="0" lvl="0" indent="0" algn="ctr" defTabSz="914400" rtl="0" eaLnBrk="1" fontAlgn="b" latinLnBrk="0" hangingPunct="1">
                        <a:lnSpc>
                          <a:spcPct val="150000"/>
                        </a:lnSpc>
                        <a:spcBef>
                          <a:spcPts val="0"/>
                        </a:spcBef>
                        <a:spcAft>
                          <a:spcPts val="0"/>
                        </a:spcAft>
                        <a:buClrTx/>
                        <a:buSzTx/>
                        <a:buFontTx/>
                        <a:buNone/>
                        <a:tabLst/>
                        <a:defRPr/>
                      </a:pPr>
                      <a:r>
                        <a:rPr lang="en-IN" sz="1600" b="1" i="0" u="none" strike="noStrike" dirty="0">
                          <a:solidFill>
                            <a:srgbClr val="000000"/>
                          </a:solidFill>
                          <a:effectLst/>
                          <a:latin typeface="Times New Roman" panose="02020603050405020304" pitchFamily="18" charset="0"/>
                          <a:cs typeface="Times New Roman" panose="02020603050405020304" pitchFamily="18" charset="0"/>
                        </a:rPr>
                        <a:t>STRAIN</a:t>
                      </a:r>
                    </a:p>
                  </a:txBody>
                  <a:tcPr marL="7620" marR="7620" marT="7620" marB="0" anchor="ctr"/>
                </a:tc>
                <a:tc>
                  <a:txBody>
                    <a:bodyPr/>
                    <a:lstStyle/>
                    <a:p>
                      <a:pPr algn="ctr" fontAlgn="b">
                        <a:lnSpc>
                          <a:spcPct val="150000"/>
                        </a:lnSpc>
                      </a:pPr>
                      <a:r>
                        <a:rPr lang="en-IN" sz="1600" b="1" u="none" strike="noStrike" dirty="0">
                          <a:effectLst/>
                          <a:latin typeface="Times New Roman" panose="02020603050405020304" pitchFamily="18" charset="0"/>
                          <a:cs typeface="Times New Roman" panose="02020603050405020304" pitchFamily="18" charset="0"/>
                        </a:rPr>
                        <a:t>STRESS</a:t>
                      </a:r>
                      <a:endParaRPr lang="en-IN"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2640950511"/>
                  </a:ext>
                </a:extLst>
              </a:tr>
              <a:tr h="335687">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0.007493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0.003101</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2967332240"/>
                  </a:ext>
                </a:extLst>
              </a:tr>
              <a:tr h="335687">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0.008227</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0.006197</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695952822"/>
                  </a:ext>
                </a:extLst>
              </a:tr>
              <a:tr h="335687">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0.00912</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0.009287</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845207255"/>
                  </a:ext>
                </a:extLst>
              </a:tr>
              <a:tr h="335687">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0.009987</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0.012372</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2518928421"/>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0.010787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0.015453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54554518"/>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0.01164</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0.018527</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1127554339"/>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0.012587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0.021594</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983810208"/>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0.012907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0.024671</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2497702068"/>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0.01388</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0.027743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4221079141"/>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0.014653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0.030784</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1254659255"/>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0.015253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0.033842</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1461413987"/>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0.01568</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0.036903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2068281786"/>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0.016373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0.03995</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3811482807"/>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0.016427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0.04302</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605821308"/>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0.017253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0.039914</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2900125526"/>
                  </a:ext>
                </a:extLst>
              </a:tr>
              <a:tr h="335687">
                <a:tc>
                  <a:txBody>
                    <a:bodyPr/>
                    <a:lstStyle/>
                    <a:p>
                      <a:pPr algn="ctr" fontAlgn="b">
                        <a:lnSpc>
                          <a:spcPct val="150000"/>
                        </a:lnSpc>
                      </a:pPr>
                      <a:r>
                        <a:rPr lang="en-IN" sz="1200" u="none" strike="noStrike">
                          <a:effectLst/>
                          <a:latin typeface="Times New Roman" panose="02020603050405020304" pitchFamily="18" charset="0"/>
                          <a:cs typeface="Times New Roman" panose="02020603050405020304" pitchFamily="18" charset="0"/>
                        </a:rPr>
                        <a:t>0.017533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lnSpc>
                          <a:spcPct val="150000"/>
                        </a:lnSpc>
                      </a:pPr>
                      <a:r>
                        <a:rPr lang="en-IN" sz="1200" u="none" strike="noStrike" dirty="0">
                          <a:effectLst/>
                          <a:latin typeface="Times New Roman" panose="02020603050405020304" pitchFamily="18" charset="0"/>
                          <a:cs typeface="Times New Roman" panose="02020603050405020304" pitchFamily="18" charset="0"/>
                        </a:rPr>
                        <a:t>0.033764</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534618288"/>
                  </a:ext>
                </a:extLst>
              </a:tr>
            </a:tbl>
          </a:graphicData>
        </a:graphic>
      </p:graphicFrame>
      <p:graphicFrame>
        <p:nvGraphicFramePr>
          <p:cNvPr id="4" name="Table 3">
            <a:extLst>
              <a:ext uri="{FF2B5EF4-FFF2-40B4-BE49-F238E27FC236}">
                <a16:creationId xmlns:a16="http://schemas.microsoft.com/office/drawing/2014/main" id="{5B6F9569-669A-B9DD-A391-295822D9AA1D}"/>
              </a:ext>
            </a:extLst>
          </p:cNvPr>
          <p:cNvGraphicFramePr>
            <a:graphicFrameLocks noGrp="1"/>
          </p:cNvGraphicFramePr>
          <p:nvPr>
            <p:extLst>
              <p:ext uri="{D42A27DB-BD31-4B8C-83A1-F6EECF244321}">
                <p14:modId xmlns:p14="http://schemas.microsoft.com/office/powerpoint/2010/main" val="983648095"/>
              </p:ext>
            </p:extLst>
          </p:nvPr>
        </p:nvGraphicFramePr>
        <p:xfrm>
          <a:off x="9817684" y="118500"/>
          <a:ext cx="1746994" cy="4782204"/>
        </p:xfrm>
        <a:graphic>
          <a:graphicData uri="http://schemas.openxmlformats.org/drawingml/2006/table">
            <a:tbl>
              <a:tblPr>
                <a:tableStyleId>{5C22544A-7EE6-4342-B048-85BDC9FD1C3A}</a:tableStyleId>
              </a:tblPr>
              <a:tblGrid>
                <a:gridCol w="903189">
                  <a:extLst>
                    <a:ext uri="{9D8B030D-6E8A-4147-A177-3AD203B41FA5}">
                      <a16:colId xmlns:a16="http://schemas.microsoft.com/office/drawing/2014/main" val="1628046895"/>
                    </a:ext>
                  </a:extLst>
                </a:gridCol>
                <a:gridCol w="843805">
                  <a:extLst>
                    <a:ext uri="{9D8B030D-6E8A-4147-A177-3AD203B41FA5}">
                      <a16:colId xmlns:a16="http://schemas.microsoft.com/office/drawing/2014/main" val="3918807100"/>
                    </a:ext>
                  </a:extLst>
                </a:gridCol>
              </a:tblGrid>
              <a:tr h="398517">
                <a:tc>
                  <a:txBody>
                    <a:bodyPr/>
                    <a:lstStyle/>
                    <a:p>
                      <a:pPr algn="ctr" fontAlgn="b"/>
                      <a:r>
                        <a:rPr lang="en-IN" sz="1600" b="1" i="0" u="none" strike="noStrike" dirty="0">
                          <a:solidFill>
                            <a:srgbClr val="000000"/>
                          </a:solidFill>
                          <a:effectLst/>
                          <a:latin typeface="Times New Roman" panose="02020603050405020304" pitchFamily="18" charset="0"/>
                          <a:cs typeface="Times New Roman" panose="02020603050405020304" pitchFamily="18" charset="0"/>
                        </a:rPr>
                        <a:t>STRAIN</a:t>
                      </a:r>
                    </a:p>
                  </a:txBody>
                  <a:tcPr marL="7620" marR="7620" marT="7620" marB="0" anchor="ctr"/>
                </a:tc>
                <a:tc>
                  <a:txBody>
                    <a:bodyPr/>
                    <a:lstStyle/>
                    <a:p>
                      <a:pPr algn="ctr" fontAlgn="b"/>
                      <a:r>
                        <a:rPr lang="en-IN" sz="1600" b="1" u="none" strike="noStrike" dirty="0">
                          <a:effectLst/>
                          <a:latin typeface="Times New Roman" panose="02020603050405020304" pitchFamily="18" charset="0"/>
                          <a:cs typeface="Times New Roman" panose="02020603050405020304" pitchFamily="18" charset="0"/>
                        </a:rPr>
                        <a:t>STRESS</a:t>
                      </a:r>
                      <a:endParaRPr lang="en-IN"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849886973"/>
                  </a:ext>
                </a:extLst>
              </a:tr>
              <a:tr h="398517">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0.006253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0.003105</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149868052"/>
                  </a:ext>
                </a:extLst>
              </a:tr>
              <a:tr h="398517">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0.007693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0.0062</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3342847702"/>
                  </a:ext>
                </a:extLst>
              </a:tr>
              <a:tr h="398517">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0.00856</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0.009292</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2526948677"/>
                  </a:ext>
                </a:extLst>
              </a:tr>
              <a:tr h="398517">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0.0106</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0.012364</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1765658888"/>
                  </a:ext>
                </a:extLst>
              </a:tr>
              <a:tr h="398517">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0.010693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0.015454</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2945799811"/>
                  </a:ext>
                </a:extLst>
              </a:tr>
              <a:tr h="398517">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0.010893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0.018541</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1112163360"/>
                  </a:ext>
                </a:extLst>
              </a:tr>
              <a:tr h="398517">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0.011187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0.021625</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2250947181"/>
                  </a:ext>
                </a:extLst>
              </a:tr>
              <a:tr h="398517">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0.012093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0.024691</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3625566653"/>
                  </a:ext>
                </a:extLst>
              </a:tr>
              <a:tr h="398517">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0.013507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0.027738</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4124167867"/>
                  </a:ext>
                </a:extLst>
              </a:tr>
              <a:tr h="398517">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0.014693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0.030783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2414009156"/>
                  </a:ext>
                </a:extLst>
              </a:tr>
              <a:tr h="398517">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0.015387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0.024609</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b"/>
                </a:tc>
                <a:extLst>
                  <a:ext uri="{0D108BD9-81ED-4DB2-BD59-A6C34878D82A}">
                    <a16:rowId xmlns:a16="http://schemas.microsoft.com/office/drawing/2014/main" val="2028010864"/>
                  </a:ext>
                </a:extLst>
              </a:tr>
            </a:tbl>
          </a:graphicData>
        </a:graphic>
      </p:graphicFrame>
      <p:sp>
        <p:nvSpPr>
          <p:cNvPr id="7" name="TextBox 6">
            <a:extLst>
              <a:ext uri="{FF2B5EF4-FFF2-40B4-BE49-F238E27FC236}">
                <a16:creationId xmlns:a16="http://schemas.microsoft.com/office/drawing/2014/main" id="{5E4F9488-BD2E-4B4A-B1BF-5F476532AE6D}"/>
              </a:ext>
            </a:extLst>
          </p:cNvPr>
          <p:cNvSpPr txBox="1"/>
          <p:nvPr/>
        </p:nvSpPr>
        <p:spPr>
          <a:xfrm>
            <a:off x="3023492" y="6172080"/>
            <a:ext cx="3072508" cy="646331"/>
          </a:xfrm>
          <a:prstGeom prst="rect">
            <a:avLst/>
          </a:prstGeom>
          <a:noFill/>
        </p:spPr>
        <p:txBody>
          <a:bodyPr wrap="square">
            <a:spAutoFit/>
          </a:bodyPr>
          <a:lstStyle/>
          <a:p>
            <a:r>
              <a:rPr lang="en-US" sz="1800" b="1" dirty="0">
                <a:solidFill>
                  <a:srgbClr val="C00000"/>
                </a:solidFill>
                <a:effectLst/>
                <a:latin typeface="Times New Roman" panose="02020603050405020304" pitchFamily="18" charset="0"/>
                <a:ea typeface="Times New Roman" panose="02020603050405020304" pitchFamily="18" charset="0"/>
              </a:rPr>
              <a:t>STRESS STRAIN VALUE OF VIRGIN SOIL</a:t>
            </a:r>
            <a:endParaRPr lang="en-IN" b="1" dirty="0">
              <a:solidFill>
                <a:srgbClr val="C00000"/>
              </a:solidFill>
            </a:endParaRPr>
          </a:p>
        </p:txBody>
      </p:sp>
      <p:sp>
        <p:nvSpPr>
          <p:cNvPr id="9" name="TextBox 8">
            <a:extLst>
              <a:ext uri="{FF2B5EF4-FFF2-40B4-BE49-F238E27FC236}">
                <a16:creationId xmlns:a16="http://schemas.microsoft.com/office/drawing/2014/main" id="{B2C47575-5E53-C9FF-4082-BB51066076D5}"/>
              </a:ext>
            </a:extLst>
          </p:cNvPr>
          <p:cNvSpPr txBox="1"/>
          <p:nvPr/>
        </p:nvSpPr>
        <p:spPr>
          <a:xfrm>
            <a:off x="6415070" y="6157260"/>
            <a:ext cx="3594617" cy="646331"/>
          </a:xfrm>
          <a:prstGeom prst="rect">
            <a:avLst/>
          </a:prstGeom>
          <a:noFill/>
        </p:spPr>
        <p:txBody>
          <a:bodyPr wrap="square">
            <a:spAutoFit/>
          </a:bodyPr>
          <a:lstStyle/>
          <a:p>
            <a:r>
              <a:rPr lang="en-US" sz="1800" b="1" dirty="0">
                <a:solidFill>
                  <a:srgbClr val="C00000"/>
                </a:solidFill>
                <a:effectLst/>
                <a:latin typeface="Times New Roman" panose="02020603050405020304" pitchFamily="18" charset="0"/>
                <a:ea typeface="Times New Roman" panose="02020603050405020304" pitchFamily="18" charset="0"/>
              </a:rPr>
              <a:t>STRESS STRAIN VALUE OF  SOIL+2%OF BPP</a:t>
            </a:r>
            <a:endParaRPr lang="en-IN" b="1" dirty="0">
              <a:solidFill>
                <a:srgbClr val="C00000"/>
              </a:solidFill>
            </a:endParaRPr>
          </a:p>
        </p:txBody>
      </p:sp>
      <p:sp>
        <p:nvSpPr>
          <p:cNvPr id="11" name="TextBox 10">
            <a:extLst>
              <a:ext uri="{FF2B5EF4-FFF2-40B4-BE49-F238E27FC236}">
                <a16:creationId xmlns:a16="http://schemas.microsoft.com/office/drawing/2014/main" id="{E5D3645D-3F51-2692-5FDE-1765B23892FB}"/>
              </a:ext>
            </a:extLst>
          </p:cNvPr>
          <p:cNvSpPr txBox="1"/>
          <p:nvPr/>
        </p:nvSpPr>
        <p:spPr>
          <a:xfrm>
            <a:off x="8949857" y="5031748"/>
            <a:ext cx="3142618" cy="646331"/>
          </a:xfrm>
          <a:prstGeom prst="rect">
            <a:avLst/>
          </a:prstGeom>
          <a:noFill/>
        </p:spPr>
        <p:txBody>
          <a:bodyPr wrap="square">
            <a:spAutoFit/>
          </a:bodyPr>
          <a:lstStyle/>
          <a:p>
            <a:r>
              <a:rPr lang="en-US" sz="1800" b="1" dirty="0">
                <a:solidFill>
                  <a:srgbClr val="C00000"/>
                </a:solidFill>
                <a:effectLst/>
                <a:latin typeface="Times New Roman" panose="02020603050405020304" pitchFamily="18" charset="0"/>
                <a:ea typeface="Times New Roman" panose="02020603050405020304" pitchFamily="18" charset="0"/>
              </a:rPr>
              <a:t>STRESS STRAIN VALUE OF  SOIL+4%OF BPP</a:t>
            </a:r>
            <a:endParaRPr lang="en-IN" b="1" dirty="0">
              <a:solidFill>
                <a:srgbClr val="C00000"/>
              </a:solidFill>
            </a:endParaRPr>
          </a:p>
        </p:txBody>
      </p:sp>
      <p:sp>
        <p:nvSpPr>
          <p:cNvPr id="12" name="TextBox 11">
            <a:extLst>
              <a:ext uri="{FF2B5EF4-FFF2-40B4-BE49-F238E27FC236}">
                <a16:creationId xmlns:a16="http://schemas.microsoft.com/office/drawing/2014/main" id="{FB7784D7-FF00-0939-5FB3-EDFEE381FCD4}"/>
              </a:ext>
            </a:extLst>
          </p:cNvPr>
          <p:cNvSpPr txBox="1"/>
          <p:nvPr/>
        </p:nvSpPr>
        <p:spPr>
          <a:xfrm>
            <a:off x="102097" y="1239607"/>
            <a:ext cx="3602156" cy="1754326"/>
          </a:xfrm>
          <a:prstGeom prst="rect">
            <a:avLst/>
          </a:prstGeom>
          <a:noFill/>
        </p:spPr>
        <p:txBody>
          <a:bodyPr wrap="square">
            <a:spAutoFit/>
          </a:bodyPr>
          <a:lstStyle/>
          <a:p>
            <a:r>
              <a:rPr lang="en-US" sz="3600" b="1" dirty="0">
                <a:latin typeface="Times New Roman" panose="02020603050405020304" pitchFamily="18" charset="0"/>
                <a:cs typeface="Times New Roman" panose="02020603050405020304" pitchFamily="18" charset="0"/>
              </a:rPr>
              <a:t>UNCONFINED COMPRESSION TEST </a:t>
            </a:r>
            <a:endParaRPr lang="en-IN"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07177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9B56DE4-CBDA-6F73-B790-7925FCBF4D0C}"/>
              </a:ext>
            </a:extLst>
          </p:cNvPr>
          <p:cNvGraphicFramePr>
            <a:graphicFrameLocks noGrp="1"/>
          </p:cNvGraphicFramePr>
          <p:nvPr>
            <p:extLst>
              <p:ext uri="{D42A27DB-BD31-4B8C-83A1-F6EECF244321}">
                <p14:modId xmlns:p14="http://schemas.microsoft.com/office/powerpoint/2010/main" val="742489899"/>
              </p:ext>
            </p:extLst>
          </p:nvPr>
        </p:nvGraphicFramePr>
        <p:xfrm>
          <a:off x="3678956" y="1006640"/>
          <a:ext cx="1962540" cy="2129226"/>
        </p:xfrm>
        <a:graphic>
          <a:graphicData uri="http://schemas.openxmlformats.org/drawingml/2006/table">
            <a:tbl>
              <a:tblPr>
                <a:tableStyleId>{5C22544A-7EE6-4342-B048-85BDC9FD1C3A}</a:tableStyleId>
              </a:tblPr>
              <a:tblGrid>
                <a:gridCol w="981270">
                  <a:extLst>
                    <a:ext uri="{9D8B030D-6E8A-4147-A177-3AD203B41FA5}">
                      <a16:colId xmlns:a16="http://schemas.microsoft.com/office/drawing/2014/main" val="2204558469"/>
                    </a:ext>
                  </a:extLst>
                </a:gridCol>
                <a:gridCol w="981270">
                  <a:extLst>
                    <a:ext uri="{9D8B030D-6E8A-4147-A177-3AD203B41FA5}">
                      <a16:colId xmlns:a16="http://schemas.microsoft.com/office/drawing/2014/main" val="2667373797"/>
                    </a:ext>
                  </a:extLst>
                </a:gridCol>
              </a:tblGrid>
              <a:tr h="354871">
                <a:tc>
                  <a:txBody>
                    <a:bodyPr/>
                    <a:lstStyle/>
                    <a:p>
                      <a:pPr algn="ctr" fontAlgn="b"/>
                      <a:r>
                        <a:rPr lang="en-US" sz="1600" b="1" i="0" u="none" strike="noStrike" dirty="0">
                          <a:solidFill>
                            <a:srgbClr val="000000"/>
                          </a:solidFill>
                          <a:effectLst/>
                          <a:latin typeface="Times New Roman" panose="02020603050405020304" pitchFamily="18" charset="0"/>
                          <a:cs typeface="Times New Roman" panose="02020603050405020304" pitchFamily="18" charset="0"/>
                        </a:rPr>
                        <a:t>S</a:t>
                      </a:r>
                      <a:r>
                        <a:rPr lang="en-IN" sz="1600" b="1" i="0" u="none" strike="noStrike" dirty="0">
                          <a:solidFill>
                            <a:srgbClr val="000000"/>
                          </a:solidFill>
                          <a:effectLst/>
                          <a:latin typeface="Times New Roman" panose="02020603050405020304" pitchFamily="18" charset="0"/>
                          <a:cs typeface="Times New Roman" panose="02020603050405020304" pitchFamily="18" charset="0"/>
                        </a:rPr>
                        <a:t>TRAIN</a:t>
                      </a:r>
                    </a:p>
                  </a:txBody>
                  <a:tcPr marL="7620" marR="7620" marT="7620" marB="0" anchor="ctr"/>
                </a:tc>
                <a:tc>
                  <a:txBody>
                    <a:bodyPr/>
                    <a:lstStyle/>
                    <a:p>
                      <a:pPr algn="ctr" fontAlgn="b"/>
                      <a:r>
                        <a:rPr lang="en-IN" sz="1600" b="1" u="none" strike="noStrike" dirty="0">
                          <a:effectLst/>
                          <a:latin typeface="Times New Roman" panose="02020603050405020304" pitchFamily="18" charset="0"/>
                          <a:cs typeface="Times New Roman" panose="02020603050405020304" pitchFamily="18" charset="0"/>
                        </a:rPr>
                        <a:t>STRESS</a:t>
                      </a:r>
                      <a:endParaRPr lang="en-IN"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1133252667"/>
                  </a:ext>
                </a:extLst>
              </a:tr>
              <a:tr h="354871">
                <a:tc>
                  <a:txBody>
                    <a:bodyPr/>
                    <a:lstStyle/>
                    <a:p>
                      <a:pPr algn="ctr" fontAlgn="b"/>
                      <a:r>
                        <a:rPr lang="en-IN" sz="1100" u="none" strike="noStrike">
                          <a:effectLst/>
                        </a:rPr>
                        <a:t>0.008093</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0.003099</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2610830490"/>
                  </a:ext>
                </a:extLst>
              </a:tr>
              <a:tr h="354871">
                <a:tc>
                  <a:txBody>
                    <a:bodyPr/>
                    <a:lstStyle/>
                    <a:p>
                      <a:pPr algn="ctr" fontAlgn="b"/>
                      <a:r>
                        <a:rPr lang="en-IN" sz="1100" u="none" strike="noStrike" dirty="0">
                          <a:effectLst/>
                        </a:rPr>
                        <a:t>0.011053</a:t>
                      </a:r>
                      <a:endParaRPr lang="en-IN" sz="1100" b="1" i="0" u="none" strike="noStrike" dirty="0">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0.006179</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680678650"/>
                  </a:ext>
                </a:extLst>
              </a:tr>
              <a:tr h="354871">
                <a:tc>
                  <a:txBody>
                    <a:bodyPr/>
                    <a:lstStyle/>
                    <a:p>
                      <a:pPr algn="ctr" fontAlgn="b"/>
                      <a:r>
                        <a:rPr lang="en-IN" sz="1100" u="none" strike="noStrike">
                          <a:effectLst/>
                        </a:rPr>
                        <a:t>0.012227</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0.009258</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330598517"/>
                  </a:ext>
                </a:extLst>
              </a:tr>
              <a:tr h="354871">
                <a:tc>
                  <a:txBody>
                    <a:bodyPr/>
                    <a:lstStyle/>
                    <a:p>
                      <a:pPr algn="ctr" fontAlgn="b"/>
                      <a:r>
                        <a:rPr lang="en-IN" sz="1100" u="none" strike="noStrike">
                          <a:effectLst/>
                        </a:rPr>
                        <a:t>0.014373</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a:effectLst/>
                        </a:rPr>
                        <a:t>0.012317</a:t>
                      </a:r>
                      <a:endParaRPr lang="en-IN" sz="1100" b="1" i="0" u="none" strike="noStrike">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988276792"/>
                  </a:ext>
                </a:extLst>
              </a:tr>
              <a:tr h="354871">
                <a:tc>
                  <a:txBody>
                    <a:bodyPr/>
                    <a:lstStyle/>
                    <a:p>
                      <a:pPr algn="ctr" fontAlgn="b"/>
                      <a:r>
                        <a:rPr lang="en-IN" sz="1100" u="none" strike="noStrike">
                          <a:effectLst/>
                        </a:rPr>
                        <a:t>0.014547</a:t>
                      </a:r>
                      <a:endParaRPr lang="en-IN" sz="1100" b="1" i="0" u="none" strike="noStrike">
                        <a:solidFill>
                          <a:srgbClr val="000000"/>
                        </a:solidFill>
                        <a:effectLst/>
                        <a:latin typeface="Calibri" panose="020F0502020204030204" pitchFamily="34" charset="0"/>
                      </a:endParaRPr>
                    </a:p>
                  </a:txBody>
                  <a:tcPr marL="7620" marR="7620" marT="7620" marB="0" anchor="ctr"/>
                </a:tc>
                <a:tc>
                  <a:txBody>
                    <a:bodyPr/>
                    <a:lstStyle/>
                    <a:p>
                      <a:pPr algn="ctr" fontAlgn="b"/>
                      <a:r>
                        <a:rPr lang="en-IN" sz="1100" u="none" strike="noStrike" dirty="0">
                          <a:effectLst/>
                        </a:rPr>
                        <a:t>0.009236</a:t>
                      </a:r>
                      <a:endParaRPr lang="en-IN" sz="1100" b="1" i="0" u="none" strike="noStrike" dirty="0">
                        <a:solidFill>
                          <a:srgbClr val="000000"/>
                        </a:solidFill>
                        <a:effectLst/>
                        <a:latin typeface="Calibri" panose="020F0502020204030204" pitchFamily="34" charset="0"/>
                      </a:endParaRPr>
                    </a:p>
                  </a:txBody>
                  <a:tcPr marL="7620" marR="7620" marT="7620" marB="0" anchor="ctr"/>
                </a:tc>
                <a:extLst>
                  <a:ext uri="{0D108BD9-81ED-4DB2-BD59-A6C34878D82A}">
                    <a16:rowId xmlns:a16="http://schemas.microsoft.com/office/drawing/2014/main" val="1765286754"/>
                  </a:ext>
                </a:extLst>
              </a:tr>
            </a:tbl>
          </a:graphicData>
        </a:graphic>
      </p:graphicFrame>
      <p:graphicFrame>
        <p:nvGraphicFramePr>
          <p:cNvPr id="3" name="Chart 2">
            <a:extLst>
              <a:ext uri="{FF2B5EF4-FFF2-40B4-BE49-F238E27FC236}">
                <a16:creationId xmlns:a16="http://schemas.microsoft.com/office/drawing/2014/main" id="{8838C357-A8DF-64B3-49E5-054F9AFDA46C}"/>
              </a:ext>
            </a:extLst>
          </p:cNvPr>
          <p:cNvGraphicFramePr>
            <a:graphicFrameLocks/>
          </p:cNvGraphicFramePr>
          <p:nvPr>
            <p:extLst>
              <p:ext uri="{D42A27DB-BD31-4B8C-83A1-F6EECF244321}">
                <p14:modId xmlns:p14="http://schemas.microsoft.com/office/powerpoint/2010/main" val="1099270049"/>
              </p:ext>
            </p:extLst>
          </p:nvPr>
        </p:nvGraphicFramePr>
        <p:xfrm>
          <a:off x="5761991" y="1272856"/>
          <a:ext cx="6292358" cy="395851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0EED098E-498B-0E48-89A8-2A064A14B113}"/>
              </a:ext>
            </a:extLst>
          </p:cNvPr>
          <p:cNvSpPr txBox="1"/>
          <p:nvPr/>
        </p:nvSpPr>
        <p:spPr>
          <a:xfrm>
            <a:off x="2288159" y="3236556"/>
            <a:ext cx="3628640" cy="646331"/>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STRESS STRAIN VALUE OF  SOIL+8%OF BPP</a:t>
            </a:r>
            <a:endParaRPr lang="en-IN" b="1" dirty="0"/>
          </a:p>
        </p:txBody>
      </p:sp>
      <p:graphicFrame>
        <p:nvGraphicFramePr>
          <p:cNvPr id="4" name="Table 3">
            <a:extLst>
              <a:ext uri="{FF2B5EF4-FFF2-40B4-BE49-F238E27FC236}">
                <a16:creationId xmlns:a16="http://schemas.microsoft.com/office/drawing/2014/main" id="{AFDBCC29-6F26-DD4D-F1E6-F71660260814}"/>
              </a:ext>
            </a:extLst>
          </p:cNvPr>
          <p:cNvGraphicFramePr>
            <a:graphicFrameLocks noGrp="1"/>
          </p:cNvGraphicFramePr>
          <p:nvPr>
            <p:extLst>
              <p:ext uri="{D42A27DB-BD31-4B8C-83A1-F6EECF244321}">
                <p14:modId xmlns:p14="http://schemas.microsoft.com/office/powerpoint/2010/main" val="3742590414"/>
              </p:ext>
            </p:extLst>
          </p:nvPr>
        </p:nvGraphicFramePr>
        <p:xfrm>
          <a:off x="320999" y="1006640"/>
          <a:ext cx="1623444" cy="4082140"/>
        </p:xfrm>
        <a:graphic>
          <a:graphicData uri="http://schemas.openxmlformats.org/drawingml/2006/table">
            <a:tbl>
              <a:tblPr>
                <a:tableStyleId>{5C22544A-7EE6-4342-B048-85BDC9FD1C3A}</a:tableStyleId>
              </a:tblPr>
              <a:tblGrid>
                <a:gridCol w="831215">
                  <a:extLst>
                    <a:ext uri="{9D8B030D-6E8A-4147-A177-3AD203B41FA5}">
                      <a16:colId xmlns:a16="http://schemas.microsoft.com/office/drawing/2014/main" val="38468654"/>
                    </a:ext>
                  </a:extLst>
                </a:gridCol>
                <a:gridCol w="792229">
                  <a:extLst>
                    <a:ext uri="{9D8B030D-6E8A-4147-A177-3AD203B41FA5}">
                      <a16:colId xmlns:a16="http://schemas.microsoft.com/office/drawing/2014/main" val="3747211719"/>
                    </a:ext>
                  </a:extLst>
                </a:gridCol>
              </a:tblGrid>
              <a:tr h="4082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IN" sz="1600" b="1" u="none" strike="noStrike" dirty="0">
                          <a:effectLst/>
                          <a:latin typeface="Times New Roman" panose="02020603050405020304" pitchFamily="18" charset="0"/>
                          <a:cs typeface="Times New Roman" panose="02020603050405020304" pitchFamily="18" charset="0"/>
                        </a:rPr>
                        <a:t>STRAIN</a:t>
                      </a:r>
                      <a:endParaRPr lang="en-IN"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tc>
                  <a:txBody>
                    <a:bodyPr/>
                    <a:lstStyle/>
                    <a:p>
                      <a:pPr algn="ctr" fontAlgn="b"/>
                      <a:r>
                        <a:rPr lang="en-IN" sz="1600" b="1" u="none" strike="noStrike" dirty="0">
                          <a:effectLst/>
                          <a:latin typeface="Times New Roman" panose="02020603050405020304" pitchFamily="18" charset="0"/>
                          <a:cs typeface="Times New Roman" panose="02020603050405020304" pitchFamily="18" charset="0"/>
                        </a:rPr>
                        <a:t>STRESS</a:t>
                      </a:r>
                      <a:endParaRPr lang="en-IN" sz="16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nchor="ctr"/>
                </a:tc>
                <a:extLst>
                  <a:ext uri="{0D108BD9-81ED-4DB2-BD59-A6C34878D82A}">
                    <a16:rowId xmlns:a16="http://schemas.microsoft.com/office/drawing/2014/main" val="3254037730"/>
                  </a:ext>
                </a:extLst>
              </a:tr>
              <a:tr h="408214">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0.007293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0.003101</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1422780017"/>
                  </a:ext>
                </a:extLst>
              </a:tr>
              <a:tr h="408214">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0.00828</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0.006197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4284598066"/>
                  </a:ext>
                </a:extLst>
              </a:tr>
              <a:tr h="408214">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0.008533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0.009293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3031187234"/>
                  </a:ext>
                </a:extLst>
              </a:tr>
              <a:tr h="408214">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0.009853</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0.012374</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3329520435"/>
                  </a:ext>
                </a:extLst>
              </a:tr>
              <a:tr h="408214">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0.011227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0.015446</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1477603525"/>
                  </a:ext>
                </a:extLst>
              </a:tr>
              <a:tr h="408214">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0.011987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0.018521</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2364572265"/>
                  </a:ext>
                </a:extLst>
              </a:tr>
              <a:tr h="408214">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0.012093</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0.021605</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2233707367"/>
                  </a:ext>
                </a:extLst>
              </a:tr>
              <a:tr h="408214">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0.01352</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0.024656</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3806455760"/>
                  </a:ext>
                </a:extLst>
              </a:tr>
              <a:tr h="408214">
                <a:tc>
                  <a:txBody>
                    <a:bodyPr/>
                    <a:lstStyle/>
                    <a:p>
                      <a:pPr algn="ctr" fontAlgn="b"/>
                      <a:r>
                        <a:rPr lang="en-IN" sz="1200" u="none" strike="noStrike">
                          <a:effectLst/>
                          <a:latin typeface="Times New Roman" panose="02020603050405020304" pitchFamily="18" charset="0"/>
                          <a:cs typeface="Times New Roman" panose="02020603050405020304" pitchFamily="18" charset="0"/>
                        </a:rPr>
                        <a:t>0.014467</a:t>
                      </a:r>
                      <a:endParaRPr lang="en-IN" sz="1200" b="1" i="0" u="none" strike="noStrike">
                        <a:solidFill>
                          <a:srgbClr val="000000"/>
                        </a:solidFill>
                        <a:effectLst/>
                        <a:latin typeface="Times New Roman" panose="02020603050405020304" pitchFamily="18" charset="0"/>
                        <a:cs typeface="Times New Roman" panose="02020603050405020304" pitchFamily="18" charset="0"/>
                      </a:endParaRPr>
                    </a:p>
                  </a:txBody>
                  <a:tcPr marL="7620" marR="7620" marT="7620" marB="0"/>
                </a:tc>
                <a:tc>
                  <a:txBody>
                    <a:bodyPr/>
                    <a:lstStyle/>
                    <a:p>
                      <a:pPr algn="ctr" fontAlgn="b"/>
                      <a:r>
                        <a:rPr lang="en-IN" sz="1200" u="none" strike="noStrike" dirty="0">
                          <a:effectLst/>
                          <a:latin typeface="Times New Roman" panose="02020603050405020304" pitchFamily="18" charset="0"/>
                          <a:cs typeface="Times New Roman" panose="02020603050405020304" pitchFamily="18" charset="0"/>
                        </a:rPr>
                        <a:t>0.018474</a:t>
                      </a:r>
                      <a:endParaRPr lang="en-IN" sz="1200" b="1" i="0" u="none" strike="noStrike" dirty="0">
                        <a:solidFill>
                          <a:srgbClr val="000000"/>
                        </a:solidFill>
                        <a:effectLst/>
                        <a:latin typeface="Times New Roman" panose="02020603050405020304" pitchFamily="18" charset="0"/>
                        <a:cs typeface="Times New Roman" panose="02020603050405020304" pitchFamily="18" charset="0"/>
                      </a:endParaRPr>
                    </a:p>
                  </a:txBody>
                  <a:tcPr marL="7620" marR="7620" marT="7620" marB="0"/>
                </a:tc>
                <a:extLst>
                  <a:ext uri="{0D108BD9-81ED-4DB2-BD59-A6C34878D82A}">
                    <a16:rowId xmlns:a16="http://schemas.microsoft.com/office/drawing/2014/main" val="3709591602"/>
                  </a:ext>
                </a:extLst>
              </a:tr>
            </a:tbl>
          </a:graphicData>
        </a:graphic>
      </p:graphicFrame>
      <p:sp>
        <p:nvSpPr>
          <p:cNvPr id="7" name="TextBox 6">
            <a:extLst>
              <a:ext uri="{FF2B5EF4-FFF2-40B4-BE49-F238E27FC236}">
                <a16:creationId xmlns:a16="http://schemas.microsoft.com/office/drawing/2014/main" id="{1E7203E7-F428-AB25-72A1-E8DFE228E10A}"/>
              </a:ext>
            </a:extLst>
          </p:cNvPr>
          <p:cNvSpPr txBox="1"/>
          <p:nvPr/>
        </p:nvSpPr>
        <p:spPr>
          <a:xfrm>
            <a:off x="137651" y="5231368"/>
            <a:ext cx="6096000" cy="369332"/>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STRESS STRAIN VALUE OF  SOIL+6%OF BPP</a:t>
            </a:r>
            <a:endParaRPr lang="en-IN" b="1" dirty="0"/>
          </a:p>
        </p:txBody>
      </p:sp>
    </p:spTree>
    <p:extLst>
      <p:ext uri="{BB962C8B-B14F-4D97-AF65-F5344CB8AC3E}">
        <p14:creationId xmlns:p14="http://schemas.microsoft.com/office/powerpoint/2010/main" val="11036194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2B1348-D573-4050-8EDC-9AC9C6771348}"/>
              </a:ext>
            </a:extLst>
          </p:cNvPr>
          <p:cNvSpPr txBox="1"/>
          <p:nvPr/>
        </p:nvSpPr>
        <p:spPr>
          <a:xfrm>
            <a:off x="2346960" y="899233"/>
            <a:ext cx="7498080" cy="800219"/>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UNCONFINED COMPRESSION TEST </a:t>
            </a:r>
            <a:endParaRPr lang="en-IN" sz="2800" b="1" dirty="0">
              <a:latin typeface="Times New Roman" panose="02020603050405020304" pitchFamily="18" charset="0"/>
              <a:cs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id="{92A8411B-9790-0214-3FE2-0A068527EDD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25543" y="2004902"/>
            <a:ext cx="3228392" cy="3403679"/>
          </a:xfrm>
          <a:prstGeom prst="rect">
            <a:avLst/>
          </a:prstGeom>
          <a:noFill/>
          <a:ln>
            <a:noFill/>
          </a:ln>
        </p:spPr>
      </p:pic>
      <p:graphicFrame>
        <p:nvGraphicFramePr>
          <p:cNvPr id="5" name="Table 4">
            <a:extLst>
              <a:ext uri="{FF2B5EF4-FFF2-40B4-BE49-F238E27FC236}">
                <a16:creationId xmlns:a16="http://schemas.microsoft.com/office/drawing/2014/main" id="{84B90400-BBE7-50CB-1C1C-02003E1BA898}"/>
              </a:ext>
            </a:extLst>
          </p:cNvPr>
          <p:cNvGraphicFramePr>
            <a:graphicFrameLocks noGrp="1"/>
          </p:cNvGraphicFramePr>
          <p:nvPr>
            <p:extLst>
              <p:ext uri="{D42A27DB-BD31-4B8C-83A1-F6EECF244321}">
                <p14:modId xmlns:p14="http://schemas.microsoft.com/office/powerpoint/2010/main" val="2637424010"/>
              </p:ext>
            </p:extLst>
          </p:nvPr>
        </p:nvGraphicFramePr>
        <p:xfrm>
          <a:off x="867841" y="2129155"/>
          <a:ext cx="6194438" cy="3279426"/>
        </p:xfrm>
        <a:graphic>
          <a:graphicData uri="http://schemas.openxmlformats.org/drawingml/2006/table">
            <a:tbl>
              <a:tblPr firstRow="1" firstCol="1" lastRow="1" lastCol="1" bandRow="1" bandCol="1">
                <a:tableStyleId>{3B4B98B0-60AC-42C2-AFA5-B58CD77FA1E5}</a:tableStyleId>
              </a:tblPr>
              <a:tblGrid>
                <a:gridCol w="3097219">
                  <a:extLst>
                    <a:ext uri="{9D8B030D-6E8A-4147-A177-3AD203B41FA5}">
                      <a16:colId xmlns:a16="http://schemas.microsoft.com/office/drawing/2014/main" val="3832575688"/>
                    </a:ext>
                  </a:extLst>
                </a:gridCol>
                <a:gridCol w="3097219">
                  <a:extLst>
                    <a:ext uri="{9D8B030D-6E8A-4147-A177-3AD203B41FA5}">
                      <a16:colId xmlns:a16="http://schemas.microsoft.com/office/drawing/2014/main" val="3975278546"/>
                    </a:ext>
                  </a:extLst>
                </a:gridCol>
              </a:tblGrid>
              <a:tr h="547105">
                <a:tc>
                  <a:txBody>
                    <a:bodyPr/>
                    <a:lstStyle/>
                    <a:p>
                      <a:pPr marL="680720" marR="675640" algn="ctr">
                        <a:lnSpc>
                          <a:spcPts val="1600"/>
                        </a:lnSpc>
                        <a:spcAft>
                          <a:spcPts val="0"/>
                        </a:spcAft>
                      </a:pPr>
                      <a:r>
                        <a:rPr lang="en-US" sz="1400">
                          <a:effectLst/>
                        </a:rPr>
                        <a:t>Soil sample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80720" marR="676910" algn="ctr">
                        <a:lnSpc>
                          <a:spcPts val="1600"/>
                        </a:lnSpc>
                        <a:spcAft>
                          <a:spcPts val="0"/>
                        </a:spcAft>
                      </a:pPr>
                      <a:r>
                        <a:rPr lang="en-US" sz="1400" dirty="0">
                          <a:effectLst/>
                        </a:rPr>
                        <a:t>UCS Value(Kg/cm2)</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748141169"/>
                  </a:ext>
                </a:extLst>
              </a:tr>
              <a:tr h="545503">
                <a:tc>
                  <a:txBody>
                    <a:bodyPr/>
                    <a:lstStyle/>
                    <a:p>
                      <a:pPr marL="680720" marR="675640" algn="ctr">
                        <a:lnSpc>
                          <a:spcPts val="1575"/>
                        </a:lnSpc>
                        <a:spcAft>
                          <a:spcPts val="0"/>
                        </a:spcAft>
                      </a:pPr>
                      <a:r>
                        <a:rPr lang="en-US" sz="1400">
                          <a:effectLst/>
                        </a:rPr>
                        <a:t>Virgin soil</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80720" marR="675640" algn="ctr">
                        <a:lnSpc>
                          <a:spcPts val="1575"/>
                        </a:lnSpc>
                        <a:spcAft>
                          <a:spcPts val="0"/>
                        </a:spcAft>
                      </a:pPr>
                      <a:r>
                        <a:rPr lang="en-US" sz="1400" dirty="0">
                          <a:effectLst/>
                        </a:rPr>
                        <a:t>0.079</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820090063"/>
                  </a:ext>
                </a:extLst>
              </a:tr>
              <a:tr h="545503">
                <a:tc>
                  <a:txBody>
                    <a:bodyPr/>
                    <a:lstStyle/>
                    <a:p>
                      <a:pPr marL="680720" marR="675640" algn="ctr">
                        <a:lnSpc>
                          <a:spcPts val="1575"/>
                        </a:lnSpc>
                        <a:spcAft>
                          <a:spcPts val="0"/>
                        </a:spcAft>
                      </a:pPr>
                      <a:r>
                        <a:rPr lang="en-US" sz="1400">
                          <a:effectLst/>
                        </a:rPr>
                        <a:t>Soil+ 2% BMC</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80720" marR="675640" algn="ctr">
                        <a:lnSpc>
                          <a:spcPts val="1575"/>
                        </a:lnSpc>
                        <a:spcAft>
                          <a:spcPts val="0"/>
                        </a:spcAft>
                      </a:pPr>
                      <a:r>
                        <a:rPr lang="en-US" sz="1400" dirty="0">
                          <a:effectLst/>
                        </a:rPr>
                        <a:t>0.043</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376885012"/>
                  </a:ext>
                </a:extLst>
              </a:tr>
              <a:tr h="547105">
                <a:tc>
                  <a:txBody>
                    <a:bodyPr/>
                    <a:lstStyle/>
                    <a:p>
                      <a:pPr marL="680085" marR="676910" algn="ctr">
                        <a:lnSpc>
                          <a:spcPts val="1585"/>
                        </a:lnSpc>
                        <a:spcAft>
                          <a:spcPts val="0"/>
                        </a:spcAft>
                      </a:pPr>
                      <a:r>
                        <a:rPr lang="en-US" sz="1400">
                          <a:effectLst/>
                        </a:rPr>
                        <a:t>Soil+ 4% BMC</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80720" marR="675640" algn="ctr">
                        <a:lnSpc>
                          <a:spcPts val="1575"/>
                        </a:lnSpc>
                        <a:spcAft>
                          <a:spcPts val="0"/>
                        </a:spcAft>
                      </a:pPr>
                      <a:r>
                        <a:rPr lang="en-US" sz="1400" dirty="0">
                          <a:effectLst/>
                        </a:rPr>
                        <a:t>0.030783</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4061530250"/>
                  </a:ext>
                </a:extLst>
              </a:tr>
              <a:tr h="547105">
                <a:tc>
                  <a:txBody>
                    <a:bodyPr/>
                    <a:lstStyle/>
                    <a:p>
                      <a:pPr marL="680085" marR="676910" algn="ctr">
                        <a:lnSpc>
                          <a:spcPts val="1575"/>
                        </a:lnSpc>
                        <a:spcAft>
                          <a:spcPts val="0"/>
                        </a:spcAft>
                      </a:pPr>
                      <a:r>
                        <a:rPr lang="en-US" sz="1400">
                          <a:effectLst/>
                        </a:rPr>
                        <a:t>Soil+ 6% BMC</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80720" marR="675640" algn="ctr">
                        <a:lnSpc>
                          <a:spcPts val="1575"/>
                        </a:lnSpc>
                        <a:spcAft>
                          <a:spcPts val="0"/>
                        </a:spcAft>
                      </a:pPr>
                      <a:r>
                        <a:rPr lang="en-US" sz="1400">
                          <a:effectLst/>
                        </a:rPr>
                        <a:t>0.024656</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3236785127"/>
                  </a:ext>
                </a:extLst>
              </a:tr>
              <a:tr h="547105">
                <a:tc>
                  <a:txBody>
                    <a:bodyPr/>
                    <a:lstStyle/>
                    <a:p>
                      <a:pPr marL="680085" marR="676910" algn="ctr">
                        <a:lnSpc>
                          <a:spcPts val="1575"/>
                        </a:lnSpc>
                        <a:spcAft>
                          <a:spcPts val="0"/>
                        </a:spcAft>
                      </a:pPr>
                      <a:r>
                        <a:rPr lang="en-US" sz="1400">
                          <a:effectLst/>
                        </a:rPr>
                        <a:t>Soil+ 8% BMC</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680720" marR="675640" algn="ctr">
                        <a:lnSpc>
                          <a:spcPts val="1575"/>
                        </a:lnSpc>
                        <a:spcAft>
                          <a:spcPts val="0"/>
                        </a:spcAft>
                      </a:pPr>
                      <a:r>
                        <a:rPr lang="en-US" sz="1400" dirty="0">
                          <a:effectLst/>
                        </a:rPr>
                        <a:t>0.012317</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2584519147"/>
                  </a:ext>
                </a:extLst>
              </a:tr>
            </a:tbl>
          </a:graphicData>
        </a:graphic>
      </p:graphicFrame>
    </p:spTree>
    <p:extLst>
      <p:ext uri="{BB962C8B-B14F-4D97-AF65-F5344CB8AC3E}">
        <p14:creationId xmlns:p14="http://schemas.microsoft.com/office/powerpoint/2010/main" val="5848576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88090B7-944C-8270-F779-954CA8FCF6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7259" y="195213"/>
            <a:ext cx="4339665" cy="4661421"/>
          </a:xfrm>
          <a:prstGeom prst="rect">
            <a:avLst/>
          </a:prstGeom>
        </p:spPr>
      </p:pic>
      <p:sp>
        <p:nvSpPr>
          <p:cNvPr id="7" name="TextBox 6">
            <a:extLst>
              <a:ext uri="{FF2B5EF4-FFF2-40B4-BE49-F238E27FC236}">
                <a16:creationId xmlns:a16="http://schemas.microsoft.com/office/drawing/2014/main" id="{65C5B44B-81DA-98D6-E3F3-95ECD40CB88A}"/>
              </a:ext>
            </a:extLst>
          </p:cNvPr>
          <p:cNvSpPr txBox="1"/>
          <p:nvPr/>
        </p:nvSpPr>
        <p:spPr>
          <a:xfrm>
            <a:off x="2497393" y="5285025"/>
            <a:ext cx="7059561" cy="1477328"/>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Times New Roman" pitchFamily="18" charset="0"/>
                <a:cs typeface="Times New Roman" pitchFamily="18" charset="0"/>
              </a:rPr>
              <a:t>The UCC value increases with </a:t>
            </a:r>
            <a:r>
              <a:rPr lang="en-US" sz="1800" b="1" dirty="0">
                <a:solidFill>
                  <a:srgbClr val="C00000"/>
                </a:solidFill>
                <a:latin typeface="Times New Roman" pitchFamily="18" charset="0"/>
                <a:cs typeface="Times New Roman" pitchFamily="18" charset="0"/>
              </a:rPr>
              <a:t>in BPP content to 2</a:t>
            </a:r>
            <a:r>
              <a:rPr lang="en-US" b="1" dirty="0">
                <a:solidFill>
                  <a:srgbClr val="C00000"/>
                </a:solidFill>
                <a:latin typeface="Times New Roman" pitchFamily="18" charset="0"/>
                <a:cs typeface="Times New Roman" pitchFamily="18" charset="0"/>
              </a:rPr>
              <a:t>%and it continues decreases. </a:t>
            </a:r>
            <a:endParaRPr lang="en-US" sz="1800" dirty="0">
              <a:solidFill>
                <a:srgbClr val="C00000"/>
              </a:solidFill>
              <a:latin typeface="Times New Roman" pitchFamily="18" charset="0"/>
              <a:cs typeface="Times New Roman" pitchFamily="18" charset="0"/>
            </a:endParaRPr>
          </a:p>
          <a:p>
            <a:pPr marL="285750" indent="-285750" algn="just">
              <a:buFont typeface="Arial" panose="020B0604020202020204" pitchFamily="34" charset="0"/>
              <a:buChar char="•"/>
            </a:pPr>
            <a:endParaRPr lang="en-US" sz="1800" dirty="0">
              <a:latin typeface="Times New Roman" pitchFamily="18" charset="0"/>
              <a:cs typeface="Times New Roman" pitchFamily="18" charset="0"/>
            </a:endParaRPr>
          </a:p>
          <a:p>
            <a:pPr marL="285750" indent="-285750" algn="just">
              <a:buFont typeface="Arial" panose="020B0604020202020204" pitchFamily="34" charset="0"/>
              <a:buChar char="•"/>
            </a:pPr>
            <a:r>
              <a:rPr lang="en-US" sz="1800" dirty="0">
                <a:latin typeface="Times New Roman" pitchFamily="18" charset="0"/>
                <a:cs typeface="Times New Roman" pitchFamily="18" charset="0"/>
              </a:rPr>
              <a:t>Thus the unconfined strength of the stabilized clay  soil is</a:t>
            </a:r>
            <a:r>
              <a:rPr lang="en-US" sz="1800" dirty="0">
                <a:solidFill>
                  <a:srgbClr val="C00000"/>
                </a:solidFill>
                <a:latin typeface="Times New Roman" pitchFamily="18" charset="0"/>
                <a:cs typeface="Times New Roman" pitchFamily="18" charset="0"/>
              </a:rPr>
              <a:t> </a:t>
            </a:r>
            <a:r>
              <a:rPr lang="en-US" b="1" dirty="0">
                <a:solidFill>
                  <a:srgbClr val="C00000"/>
                </a:solidFill>
                <a:latin typeface="Times New Roman" pitchFamily="18" charset="0"/>
                <a:cs typeface="Times New Roman" pitchFamily="18" charset="0"/>
              </a:rPr>
              <a:t>0.07991</a:t>
            </a:r>
            <a:r>
              <a:rPr lang="en-US" sz="1800" b="1" dirty="0">
                <a:solidFill>
                  <a:srgbClr val="C00000"/>
                </a:solidFill>
                <a:latin typeface="Times New Roman" pitchFamily="18" charset="0"/>
                <a:cs typeface="Times New Roman" pitchFamily="18" charset="0"/>
              </a:rPr>
              <a:t>kg/cm</a:t>
            </a:r>
            <a:r>
              <a:rPr lang="en-US" sz="1800" b="1" baseline="30000" dirty="0">
                <a:solidFill>
                  <a:srgbClr val="C00000"/>
                </a:solidFill>
                <a:latin typeface="Times New Roman" pitchFamily="18" charset="0"/>
                <a:cs typeface="Times New Roman" pitchFamily="18" charset="0"/>
              </a:rPr>
              <a:t>2</a:t>
            </a:r>
          </a:p>
        </p:txBody>
      </p:sp>
      <p:graphicFrame>
        <p:nvGraphicFramePr>
          <p:cNvPr id="8" name="Chart 7">
            <a:extLst>
              <a:ext uri="{FF2B5EF4-FFF2-40B4-BE49-F238E27FC236}">
                <a16:creationId xmlns:a16="http://schemas.microsoft.com/office/drawing/2014/main" id="{D5FC55FD-9B28-A937-49D2-FFBAA152533D}"/>
              </a:ext>
            </a:extLst>
          </p:cNvPr>
          <p:cNvGraphicFramePr>
            <a:graphicFrameLocks/>
          </p:cNvGraphicFramePr>
          <p:nvPr>
            <p:extLst>
              <p:ext uri="{D42A27DB-BD31-4B8C-83A1-F6EECF244321}">
                <p14:modId xmlns:p14="http://schemas.microsoft.com/office/powerpoint/2010/main" val="2848146341"/>
              </p:ext>
            </p:extLst>
          </p:nvPr>
        </p:nvGraphicFramePr>
        <p:xfrm>
          <a:off x="134140" y="272153"/>
          <a:ext cx="6915589" cy="47619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272827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E4F0-E80C-5981-F811-1B7EE95926EC}"/>
              </a:ext>
            </a:extLst>
          </p:cNvPr>
          <p:cNvSpPr>
            <a:spLocks noGrp="1"/>
          </p:cNvSpPr>
          <p:nvPr>
            <p:ph type="ctrTitle"/>
          </p:nvPr>
        </p:nvSpPr>
        <p:spPr>
          <a:xfrm>
            <a:off x="768221" y="47838"/>
            <a:ext cx="5259355" cy="1079662"/>
          </a:xfrm>
        </p:spPr>
        <p:txBody>
          <a:bodyPr>
            <a:normAutofit/>
          </a:bodyPr>
          <a:lstStyle/>
          <a:p>
            <a:r>
              <a:rPr lang="en-US" b="1" dirty="0">
                <a:latin typeface="Times New Roman" panose="02020603050405020304" pitchFamily="18" charset="0"/>
                <a:cs typeface="Times New Roman" panose="02020603050405020304" pitchFamily="18" charset="0"/>
              </a:rPr>
              <a:t>CONCLUSION </a:t>
            </a:r>
            <a:endParaRPr lang="en-IN"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FB0A416E-2926-051C-7D04-DE59D30D4604}"/>
              </a:ext>
            </a:extLst>
          </p:cNvPr>
          <p:cNvSpPr>
            <a:spLocks noGrp="1"/>
          </p:cNvSpPr>
          <p:nvPr>
            <p:ph type="subTitle" idx="1"/>
          </p:nvPr>
        </p:nvSpPr>
        <p:spPr>
          <a:xfrm>
            <a:off x="1436913" y="1539973"/>
            <a:ext cx="10319658" cy="3937096"/>
          </a:xfrm>
        </p:spPr>
        <p:txBody>
          <a:bodyPr>
            <a:noAutofit/>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analysis of the geotechnical properties of  soil using </a:t>
            </a:r>
            <a:r>
              <a:rPr lang="en-US" sz="2000" b="1" dirty="0">
                <a:solidFill>
                  <a:srgbClr val="C00000"/>
                </a:solidFill>
                <a:latin typeface="Times New Roman" panose="02020603050405020304" pitchFamily="18" charset="0"/>
                <a:cs typeface="Times New Roman" panose="02020603050405020304" pitchFamily="18" charset="0"/>
              </a:rPr>
              <a:t>ash of banana peel bio powder</a:t>
            </a:r>
            <a:r>
              <a:rPr lang="en-US" sz="2000" dirty="0">
                <a:latin typeface="Times New Roman" panose="02020603050405020304" pitchFamily="18" charset="0"/>
                <a:cs typeface="Times New Roman" panose="02020603050405020304" pitchFamily="18" charset="0"/>
              </a:rPr>
              <a:t> as stabilizers as the basis for comparison has been carried out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study has revealed that banana peel bio powder satisfactorily act </a:t>
            </a:r>
            <a:r>
              <a:rPr lang="en-US" sz="2000" b="1" dirty="0">
                <a:solidFill>
                  <a:srgbClr val="C00000"/>
                </a:solidFill>
                <a:latin typeface="Times New Roman" panose="02020603050405020304" pitchFamily="18" charset="0"/>
                <a:cs typeface="Times New Roman" panose="02020603050405020304" pitchFamily="18" charset="0"/>
              </a:rPr>
              <a:t>as cheap stabilizing agents </a:t>
            </a:r>
            <a:r>
              <a:rPr lang="en-US" sz="2000" dirty="0">
                <a:latin typeface="Times New Roman" panose="02020603050405020304" pitchFamily="18" charset="0"/>
                <a:cs typeface="Times New Roman" panose="02020603050405020304" pitchFamily="18" charset="0"/>
              </a:rPr>
              <a:t>for subgrade purposes.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Optimum CBR results can be achieved by </a:t>
            </a:r>
            <a:r>
              <a:rPr lang="en-US" sz="2000" b="1" dirty="0">
                <a:solidFill>
                  <a:srgbClr val="C00000"/>
                </a:solidFill>
                <a:latin typeface="Times New Roman" panose="02020603050405020304" pitchFamily="18" charset="0"/>
                <a:cs typeface="Times New Roman" panose="02020603050405020304" pitchFamily="18" charset="0"/>
              </a:rPr>
              <a:t>adding 6 % banana peel bio powder </a:t>
            </a:r>
            <a:r>
              <a:rPr lang="en-US" sz="2000" dirty="0">
                <a:latin typeface="Times New Roman" panose="02020603050405020304" pitchFamily="18" charset="0"/>
                <a:cs typeface="Times New Roman" panose="02020603050405020304" pitchFamily="18" charset="0"/>
              </a:rPr>
              <a:t>by weight of soil to the natural soil sample.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UCC value </a:t>
            </a:r>
            <a:r>
              <a:rPr lang="en-US" sz="2000" dirty="0">
                <a:solidFill>
                  <a:schemeClr val="tx1"/>
                </a:solidFill>
                <a:latin typeface="Times New Roman" pitchFamily="18" charset="0"/>
                <a:cs typeface="Times New Roman" pitchFamily="18" charset="0"/>
              </a:rPr>
              <a:t>in</a:t>
            </a:r>
            <a:r>
              <a:rPr lang="en-US" sz="2000" b="1" dirty="0">
                <a:solidFill>
                  <a:srgbClr val="FF0000"/>
                </a:solidFill>
                <a:latin typeface="Times New Roman" pitchFamily="18" charset="0"/>
                <a:cs typeface="Times New Roman" pitchFamily="18" charset="0"/>
              </a:rPr>
              <a:t> </a:t>
            </a:r>
            <a:r>
              <a:rPr lang="en-US" sz="2000" b="1" dirty="0">
                <a:solidFill>
                  <a:srgbClr val="C00000"/>
                </a:solidFill>
                <a:latin typeface="Times New Roman" pitchFamily="18" charset="0"/>
                <a:cs typeface="Times New Roman" pitchFamily="18" charset="0"/>
              </a:rPr>
              <a:t>BPP content at 2%, and then decreases gradually. </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0610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B627B-19E8-B370-80E3-9C61E4984EE0}"/>
              </a:ext>
            </a:extLst>
          </p:cNvPr>
          <p:cNvSpPr>
            <a:spLocks noGrp="1"/>
          </p:cNvSpPr>
          <p:nvPr>
            <p:ph type="title"/>
          </p:nvPr>
        </p:nvSpPr>
        <p:spPr>
          <a:xfrm>
            <a:off x="586275" y="65314"/>
            <a:ext cx="7419391" cy="624380"/>
          </a:xfrm>
        </p:spPr>
        <p:txBody>
          <a:bodyPr>
            <a:noAutofit/>
          </a:bodyPr>
          <a:lstStyle/>
          <a:p>
            <a:r>
              <a:rPr lang="en-US" sz="4000" b="1" dirty="0">
                <a:latin typeface="Times New Roman" panose="02020603050405020304" pitchFamily="18" charset="0"/>
                <a:ea typeface="Tahoma" panose="020B0604030504040204" pitchFamily="34" charset="0"/>
                <a:cs typeface="Times New Roman" panose="02020603050405020304" pitchFamily="18" charset="0"/>
              </a:rPr>
              <a:t>REFERENCE</a:t>
            </a:r>
            <a:endParaRPr lang="en-IN" sz="4000" b="1"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9792FE0D-28C8-083C-4522-015DBB9E7688}"/>
              </a:ext>
            </a:extLst>
          </p:cNvPr>
          <p:cNvSpPr txBox="1"/>
          <p:nvPr/>
        </p:nvSpPr>
        <p:spPr>
          <a:xfrm>
            <a:off x="1520889" y="829653"/>
            <a:ext cx="10571584" cy="6217087"/>
          </a:xfrm>
          <a:prstGeom prst="rect">
            <a:avLst/>
          </a:prstGeom>
          <a:noFill/>
        </p:spPr>
        <p:txBody>
          <a:bodyPr wrap="square" rtlCol="0">
            <a:spAutoFit/>
          </a:bodyPr>
          <a:lstStyle/>
          <a:p>
            <a:pPr marL="285750" lvl="0" indent="-285750">
              <a:buFont typeface="Arial" panose="020B0604020202020204" pitchFamily="34" charset="0"/>
              <a:buChar char="•"/>
            </a:pPr>
            <a:r>
              <a:rPr lang="en-US" sz="2000" b="1" dirty="0">
                <a:latin typeface="Times New Roman" panose="02020603050405020304" pitchFamily="18" charset="0"/>
                <a:cs typeface="Times New Roman" pitchFamily="18" charset="0"/>
              </a:rPr>
              <a:t>Shiva </a:t>
            </a:r>
            <a:r>
              <a:rPr lang="en-US" sz="2000" b="1" dirty="0" err="1">
                <a:latin typeface="Times New Roman" panose="02020603050405020304" pitchFamily="18" charset="0"/>
                <a:cs typeface="Times New Roman" pitchFamily="18" charset="0"/>
              </a:rPr>
              <a:t>Prasad.A</a:t>
            </a:r>
            <a:r>
              <a:rPr lang="en-US" sz="2000" b="1" dirty="0">
                <a:latin typeface="Times New Roman" panose="02020603050405020304" pitchFamily="18" charset="0"/>
                <a:cs typeface="Times New Roman" pitchFamily="18" charset="0"/>
              </a:rPr>
              <a:t>, </a:t>
            </a:r>
            <a:r>
              <a:rPr lang="en-US" sz="2000" b="1" dirty="0" err="1">
                <a:latin typeface="Times New Roman" panose="02020603050405020304" pitchFamily="18" charset="0"/>
                <a:cs typeface="Times New Roman" pitchFamily="18" charset="0"/>
              </a:rPr>
              <a:t>P.T.Ravichandran</a:t>
            </a:r>
            <a:r>
              <a:rPr lang="en-US" sz="2000" b="1" dirty="0">
                <a:latin typeface="Times New Roman" panose="02020603050405020304" pitchFamily="18" charset="0"/>
                <a:cs typeface="Times New Roman" pitchFamily="18" charset="0"/>
              </a:rPr>
              <a:t>, </a:t>
            </a:r>
            <a:r>
              <a:rPr lang="en-US" sz="2000" b="1" dirty="0" err="1">
                <a:latin typeface="Times New Roman" panose="02020603050405020304" pitchFamily="18" charset="0"/>
                <a:cs typeface="Times New Roman" pitchFamily="18" charset="0"/>
              </a:rPr>
              <a:t>R.Annadurai</a:t>
            </a:r>
            <a:r>
              <a:rPr lang="en-US" sz="2000" b="1" dirty="0">
                <a:latin typeface="Times New Roman" panose="02020603050405020304" pitchFamily="18" charset="0"/>
                <a:cs typeface="Times New Roman" pitchFamily="18" charset="0"/>
              </a:rPr>
              <a:t>, </a:t>
            </a:r>
            <a:r>
              <a:rPr lang="en-US" sz="2000" b="1" dirty="0" err="1">
                <a:latin typeface="Times New Roman" panose="02020603050405020304" pitchFamily="18" charset="0"/>
                <a:cs typeface="Times New Roman" pitchFamily="18" charset="0"/>
              </a:rPr>
              <a:t>P.R.Kannan</a:t>
            </a:r>
            <a:r>
              <a:rPr lang="en-US" sz="2000" b="1" dirty="0">
                <a:latin typeface="Times New Roman" panose="02020603050405020304" pitchFamily="18" charset="0"/>
                <a:cs typeface="Times New Roman" pitchFamily="18" charset="0"/>
              </a:rPr>
              <a:t> Rajkumar </a:t>
            </a:r>
            <a:r>
              <a:rPr lang="en-US" sz="2000" dirty="0">
                <a:latin typeface="Times New Roman" panose="02020603050405020304" pitchFamily="18" charset="0"/>
                <a:cs typeface="Times New Roman" pitchFamily="18" charset="0"/>
              </a:rPr>
              <a:t>“Study on Effect of Crumb Rubber on Behavior of Soil”. International Journal Of Geomatics And Geosciences Volume 4, No 3, 2014. </a:t>
            </a:r>
          </a:p>
          <a:p>
            <a:pPr marL="285750" lvl="0" indent="-285750">
              <a:buFont typeface="Arial" panose="020B0604020202020204" pitchFamily="34" charset="0"/>
              <a:buChar char="•"/>
            </a:pPr>
            <a:r>
              <a:rPr lang="en-US" sz="2000" b="1" dirty="0">
                <a:latin typeface="Times New Roman" panose="02020603050405020304" pitchFamily="18" charset="0"/>
                <a:cs typeface="Times New Roman" pitchFamily="18" charset="0"/>
              </a:rPr>
              <a:t>B.R.K. Sai Ganesh Kumar, R.V.L. Sai </a:t>
            </a:r>
            <a:r>
              <a:rPr lang="en-US" sz="2000" b="1" dirty="0" err="1">
                <a:latin typeface="Times New Roman" panose="02020603050405020304" pitchFamily="18" charset="0"/>
                <a:cs typeface="Times New Roman" pitchFamily="18" charset="0"/>
              </a:rPr>
              <a:t>Sumedha</a:t>
            </a:r>
            <a:r>
              <a:rPr lang="en-US" sz="2000" b="1" dirty="0">
                <a:latin typeface="Times New Roman" panose="02020603050405020304" pitchFamily="18" charset="0"/>
                <a:cs typeface="Times New Roman" pitchFamily="18" charset="0"/>
              </a:rPr>
              <a:t>, U. Pradeep, K. Gowtham Kumar, P. </a:t>
            </a:r>
            <a:r>
              <a:rPr lang="en-US" sz="2000" b="1" dirty="0" err="1">
                <a:latin typeface="Times New Roman" panose="02020603050405020304" pitchFamily="18" charset="0"/>
                <a:cs typeface="Times New Roman" pitchFamily="18" charset="0"/>
              </a:rPr>
              <a:t>Padmanabha</a:t>
            </a:r>
            <a:r>
              <a:rPr lang="en-US" sz="2000" b="1" dirty="0">
                <a:latin typeface="Times New Roman" panose="02020603050405020304" pitchFamily="18" charset="0"/>
                <a:cs typeface="Times New Roman" pitchFamily="18" charset="0"/>
              </a:rPr>
              <a:t> Reddy </a:t>
            </a:r>
            <a:r>
              <a:rPr lang="en-US" sz="2000" dirty="0">
                <a:latin typeface="Times New Roman" panose="02020603050405020304" pitchFamily="18" charset="0"/>
                <a:cs typeface="Times New Roman" pitchFamily="18" charset="0"/>
              </a:rPr>
              <a:t>“ Subgrade Strengthening Of Roads On Black Cotton Soil Using Quarry Dust”. International Journal of Research in Engineering and Technology </a:t>
            </a:r>
            <a:r>
              <a:rPr lang="en-US" sz="2000" dirty="0" err="1">
                <a:latin typeface="Times New Roman" panose="02020603050405020304" pitchFamily="18" charset="0"/>
                <a:cs typeface="Times New Roman" pitchFamily="18" charset="0"/>
              </a:rPr>
              <a:t>eISSN</a:t>
            </a:r>
            <a:r>
              <a:rPr lang="en-US" sz="2000" dirty="0">
                <a:latin typeface="Times New Roman" panose="02020603050405020304" pitchFamily="18" charset="0"/>
                <a:cs typeface="Times New Roman" pitchFamily="18" charset="0"/>
              </a:rPr>
              <a:t>: 2319-1163 | </a:t>
            </a:r>
            <a:r>
              <a:rPr lang="en-US" sz="2000" dirty="0" err="1">
                <a:latin typeface="Times New Roman" panose="02020603050405020304" pitchFamily="18" charset="0"/>
                <a:cs typeface="Times New Roman" pitchFamily="18" charset="0"/>
              </a:rPr>
              <a:t>pISSN</a:t>
            </a:r>
            <a:r>
              <a:rPr lang="en-US" sz="2000" dirty="0">
                <a:latin typeface="Times New Roman" panose="02020603050405020304" pitchFamily="18" charset="0"/>
                <a:cs typeface="Times New Roman" pitchFamily="18" charset="0"/>
              </a:rPr>
              <a:t>: 2321-7308</a:t>
            </a:r>
          </a:p>
          <a:p>
            <a:pPr marL="285750" lvl="0" indent="-285750">
              <a:buFont typeface="Arial" panose="020B0604020202020204" pitchFamily="34" charset="0"/>
              <a:buChar char="•"/>
            </a:pPr>
            <a:r>
              <a:rPr lang="en-US" sz="2000" b="1" dirty="0">
                <a:latin typeface="Times New Roman" panose="02020603050405020304" pitchFamily="18" charset="0"/>
                <a:cs typeface="Times New Roman" pitchFamily="18" charset="0"/>
              </a:rPr>
              <a:t>Mohamed A. Shahin and Liao S. Hong </a:t>
            </a:r>
            <a:r>
              <a:rPr lang="en-US" sz="2000" dirty="0">
                <a:latin typeface="Times New Roman" panose="02020603050405020304" pitchFamily="18" charset="0"/>
                <a:cs typeface="Times New Roman" pitchFamily="18" charset="0"/>
              </a:rPr>
              <a:t>“Utilization of Shredded Rubber Tires for Cement-Stabilized Soft Clays”. </a:t>
            </a:r>
          </a:p>
          <a:p>
            <a:pPr marL="285750" lvl="0" indent="-285750">
              <a:buFont typeface="Arial" panose="020B0604020202020204" pitchFamily="34" charset="0"/>
              <a:buChar char="•"/>
            </a:pPr>
            <a:r>
              <a:rPr lang="en-US" sz="2000" b="1" dirty="0">
                <a:latin typeface="Times New Roman" panose="02020603050405020304" pitchFamily="18" charset="0"/>
                <a:cs typeface="Times New Roman" pitchFamily="18" charset="0"/>
              </a:rPr>
              <a:t>Shiva </a:t>
            </a:r>
            <a:r>
              <a:rPr lang="en-US" sz="2000" b="1" dirty="0" err="1">
                <a:latin typeface="Times New Roman" panose="02020603050405020304" pitchFamily="18" charset="0"/>
                <a:cs typeface="Times New Roman" pitchFamily="18" charset="0"/>
              </a:rPr>
              <a:t>Prasad.A</a:t>
            </a:r>
            <a:r>
              <a:rPr lang="en-US" sz="2000" b="1" dirty="0">
                <a:latin typeface="Times New Roman" panose="02020603050405020304" pitchFamily="18" charset="0"/>
                <a:cs typeface="Times New Roman" pitchFamily="18" charset="0"/>
              </a:rPr>
              <a:t>, </a:t>
            </a:r>
            <a:r>
              <a:rPr lang="en-US" sz="2000" b="1" dirty="0" err="1">
                <a:latin typeface="Times New Roman" panose="02020603050405020304" pitchFamily="18" charset="0"/>
                <a:cs typeface="Times New Roman" pitchFamily="18" charset="0"/>
              </a:rPr>
              <a:t>P.T.Ravichandran</a:t>
            </a:r>
            <a:r>
              <a:rPr lang="en-US" sz="2000" b="1" dirty="0">
                <a:latin typeface="Times New Roman" panose="02020603050405020304" pitchFamily="18" charset="0"/>
                <a:cs typeface="Times New Roman" pitchFamily="18" charset="0"/>
              </a:rPr>
              <a:t>, </a:t>
            </a:r>
            <a:r>
              <a:rPr lang="en-US" sz="2000" b="1" dirty="0" err="1">
                <a:latin typeface="Times New Roman" panose="02020603050405020304" pitchFamily="18" charset="0"/>
                <a:cs typeface="Times New Roman" pitchFamily="18" charset="0"/>
              </a:rPr>
              <a:t>R.Annadurai</a:t>
            </a:r>
            <a:r>
              <a:rPr lang="en-US" sz="2000" b="1" dirty="0">
                <a:latin typeface="Times New Roman" panose="02020603050405020304" pitchFamily="18" charset="0"/>
                <a:cs typeface="Times New Roman" pitchFamily="18" charset="0"/>
              </a:rPr>
              <a:t>, </a:t>
            </a:r>
            <a:r>
              <a:rPr lang="en-US" sz="2000" b="1" dirty="0" err="1">
                <a:latin typeface="Times New Roman" panose="02020603050405020304" pitchFamily="18" charset="0"/>
                <a:cs typeface="Times New Roman" pitchFamily="18" charset="0"/>
              </a:rPr>
              <a:t>P.R.Kannan</a:t>
            </a:r>
            <a:r>
              <a:rPr lang="en-US" sz="2000" b="1" dirty="0">
                <a:latin typeface="Times New Roman" panose="02020603050405020304" pitchFamily="18" charset="0"/>
                <a:cs typeface="Times New Roman" pitchFamily="18" charset="0"/>
              </a:rPr>
              <a:t> Rajkumar </a:t>
            </a:r>
            <a:r>
              <a:rPr lang="en-US" sz="2000" dirty="0">
                <a:latin typeface="Times New Roman" panose="02020603050405020304" pitchFamily="18" charset="0"/>
                <a:cs typeface="Times New Roman" pitchFamily="18" charset="0"/>
              </a:rPr>
              <a:t>“ Study on Effect of Crumb Rubber on Behavior of Soil” International Journal of Geomatics and Geosciences Volume 4, No 3, 2014. </a:t>
            </a:r>
          </a:p>
          <a:p>
            <a:pPr marL="285750" lvl="0" indent="-285750">
              <a:buFont typeface="Arial" panose="020B0604020202020204" pitchFamily="34" charset="0"/>
              <a:buChar char="•"/>
            </a:pPr>
            <a:r>
              <a:rPr lang="en-US" sz="2000" b="1" dirty="0">
                <a:latin typeface="Times New Roman" panose="02020603050405020304" pitchFamily="18" charset="0"/>
                <a:cs typeface="Times New Roman" pitchFamily="18" charset="0"/>
              </a:rPr>
              <a:t>Ghatge Sandeep </a:t>
            </a:r>
            <a:r>
              <a:rPr lang="en-US" sz="2000" b="1" dirty="0" err="1">
                <a:latin typeface="Times New Roman" panose="02020603050405020304" pitchFamily="18" charset="0"/>
                <a:cs typeface="Times New Roman" pitchFamily="18" charset="0"/>
              </a:rPr>
              <a:t>Hambirao,Dr.P.G.Rakaraddi</a:t>
            </a:r>
            <a:r>
              <a:rPr lang="en-US" sz="2000" b="1" dirty="0">
                <a:latin typeface="Times New Roman" panose="02020603050405020304" pitchFamily="18" charset="0"/>
                <a:cs typeface="Times New Roman" pitchFamily="18" charset="0"/>
              </a:rPr>
              <a:t> </a:t>
            </a:r>
            <a:r>
              <a:rPr lang="en-US" sz="2000" dirty="0">
                <a:latin typeface="Times New Roman" panose="02020603050405020304" pitchFamily="18" charset="0"/>
                <a:cs typeface="Times New Roman" pitchFamily="18" charset="0"/>
              </a:rPr>
              <a:t>“Soil Stabilization Using Waste Shredded Rubber </a:t>
            </a:r>
            <a:r>
              <a:rPr lang="en-US" sz="2000" dirty="0" err="1">
                <a:latin typeface="Times New Roman" panose="02020603050405020304" pitchFamily="18" charset="0"/>
                <a:cs typeface="Times New Roman" pitchFamily="18" charset="0"/>
              </a:rPr>
              <a:t>Tyre</a:t>
            </a:r>
            <a:r>
              <a:rPr lang="en-US" sz="2000" dirty="0">
                <a:latin typeface="Times New Roman" panose="02020603050405020304" pitchFamily="18" charset="0"/>
                <a:cs typeface="Times New Roman" pitchFamily="18" charset="0"/>
              </a:rPr>
              <a:t> Chips”. IOSR Journal of Mechanical and Civil Engineering (IOSR-JMCE) e-ISSN: 2278-1684,p-ISSN: 2320-334X, Volume 11, Issue 1 Ver. V (Feb. 2014)</a:t>
            </a:r>
          </a:p>
          <a:p>
            <a:pPr marL="285750" indent="-285750">
              <a:buFont typeface="Arial" panose="020B0604020202020204" pitchFamily="34" charset="0"/>
              <a:buChar char="•"/>
            </a:pPr>
            <a:r>
              <a:rPr lang="en-US" sz="2000" b="1" dirty="0" err="1">
                <a:latin typeface="Times New Roman" panose="02020603050405020304" pitchFamily="18" charset="0"/>
                <a:cs typeface="Times New Roman" pitchFamily="18" charset="0"/>
              </a:rPr>
              <a:t>Kavish</a:t>
            </a:r>
            <a:r>
              <a:rPr lang="en-US" sz="2000" b="1" dirty="0">
                <a:latin typeface="Times New Roman" panose="02020603050405020304" pitchFamily="18" charset="0"/>
                <a:cs typeface="Times New Roman" pitchFamily="18" charset="0"/>
              </a:rPr>
              <a:t> S. Mehta, </a:t>
            </a:r>
            <a:r>
              <a:rPr lang="en-US" sz="2000" b="1" dirty="0" err="1">
                <a:latin typeface="Times New Roman" panose="02020603050405020304" pitchFamily="18" charset="0"/>
                <a:cs typeface="Times New Roman" pitchFamily="18" charset="0"/>
              </a:rPr>
              <a:t>Rutvij</a:t>
            </a:r>
            <a:r>
              <a:rPr lang="en-US" sz="2000" b="1" dirty="0">
                <a:latin typeface="Times New Roman" panose="02020603050405020304" pitchFamily="18" charset="0"/>
                <a:cs typeface="Times New Roman" pitchFamily="18" charset="0"/>
              </a:rPr>
              <a:t> J. </a:t>
            </a:r>
            <a:r>
              <a:rPr lang="en-US" sz="2000" b="1" dirty="0" err="1">
                <a:latin typeface="Times New Roman" panose="02020603050405020304" pitchFamily="18" charset="0"/>
                <a:cs typeface="Times New Roman" pitchFamily="18" charset="0"/>
              </a:rPr>
              <a:t>Sonecha</a:t>
            </a:r>
            <a:r>
              <a:rPr lang="en-US" sz="2000" b="1" dirty="0">
                <a:latin typeface="Times New Roman" panose="02020603050405020304" pitchFamily="18" charset="0"/>
                <a:cs typeface="Times New Roman" pitchFamily="18" charset="0"/>
              </a:rPr>
              <a:t>, </a:t>
            </a:r>
            <a:r>
              <a:rPr lang="en-US" sz="2000" b="1" dirty="0" err="1">
                <a:latin typeface="Times New Roman" panose="02020603050405020304" pitchFamily="18" charset="0"/>
                <a:cs typeface="Times New Roman" pitchFamily="18" charset="0"/>
              </a:rPr>
              <a:t>Parth</a:t>
            </a:r>
            <a:r>
              <a:rPr lang="en-US" sz="2000" b="1" dirty="0">
                <a:latin typeface="Times New Roman" panose="02020603050405020304" pitchFamily="18" charset="0"/>
                <a:cs typeface="Times New Roman" pitchFamily="18" charset="0"/>
              </a:rPr>
              <a:t> D. </a:t>
            </a:r>
            <a:r>
              <a:rPr lang="en-US" sz="2000" b="1" dirty="0" err="1">
                <a:latin typeface="Times New Roman" panose="02020603050405020304" pitchFamily="18" charset="0"/>
                <a:cs typeface="Times New Roman" pitchFamily="18" charset="0"/>
              </a:rPr>
              <a:t>Daxini</a:t>
            </a:r>
            <a:r>
              <a:rPr lang="en-US" sz="2000" b="1" dirty="0">
                <a:latin typeface="Times New Roman" panose="02020603050405020304" pitchFamily="18" charset="0"/>
                <a:cs typeface="Times New Roman" pitchFamily="18" charset="0"/>
              </a:rPr>
              <a:t>, </a:t>
            </a:r>
            <a:r>
              <a:rPr lang="en-US" sz="2000" b="1" dirty="0" err="1">
                <a:latin typeface="Times New Roman" panose="02020603050405020304" pitchFamily="18" charset="0"/>
                <a:cs typeface="Times New Roman" pitchFamily="18" charset="0"/>
              </a:rPr>
              <a:t>Parth</a:t>
            </a:r>
            <a:r>
              <a:rPr lang="en-US" sz="2000" b="1" dirty="0">
                <a:latin typeface="Times New Roman" panose="02020603050405020304" pitchFamily="18" charset="0"/>
                <a:cs typeface="Times New Roman" pitchFamily="18" charset="0"/>
              </a:rPr>
              <a:t> B. </a:t>
            </a:r>
            <a:r>
              <a:rPr lang="en-US" sz="2000" b="1" dirty="0" err="1">
                <a:latin typeface="Times New Roman" panose="02020603050405020304" pitchFamily="18" charset="0"/>
                <a:cs typeface="Times New Roman" pitchFamily="18" charset="0"/>
              </a:rPr>
              <a:t>Ratanpara</a:t>
            </a:r>
            <a:r>
              <a:rPr lang="en-US" sz="2000" b="1" dirty="0">
                <a:latin typeface="Times New Roman" panose="02020603050405020304" pitchFamily="18" charset="0"/>
                <a:cs typeface="Times New Roman" pitchFamily="18" charset="0"/>
              </a:rPr>
              <a:t>, Miss </a:t>
            </a:r>
            <a:r>
              <a:rPr lang="en-US" sz="2000" b="1" dirty="0" err="1">
                <a:latin typeface="Times New Roman" panose="02020603050405020304" pitchFamily="18" charset="0"/>
                <a:cs typeface="Times New Roman" pitchFamily="18" charset="0"/>
              </a:rPr>
              <a:t>Kapilani</a:t>
            </a:r>
            <a:r>
              <a:rPr lang="en-US" sz="2000" b="1" dirty="0">
                <a:latin typeface="Times New Roman" panose="02020603050405020304" pitchFamily="18" charset="0"/>
                <a:cs typeface="Times New Roman" pitchFamily="18" charset="0"/>
              </a:rPr>
              <a:t> S. Gaikwad </a:t>
            </a:r>
            <a:r>
              <a:rPr lang="en-US" sz="2000" dirty="0">
                <a:latin typeface="Times New Roman" panose="02020603050405020304" pitchFamily="18" charset="0"/>
                <a:cs typeface="Times New Roman" pitchFamily="18" charset="0"/>
              </a:rPr>
              <a:t>“Analysis of Engineering Properties of Black Cotton Soil &amp; Stabilization Using By Lime.” Miss K S. Gaikwad et al Int. Journal of Engineering Research and </a:t>
            </a:r>
            <a:r>
              <a:rPr lang="en-US" sz="2000" dirty="0" err="1">
                <a:latin typeface="Times New Roman" panose="02020603050405020304" pitchFamily="18" charset="0"/>
                <a:cs typeface="Times New Roman" pitchFamily="18" charset="0"/>
              </a:rPr>
              <a:t>Applications,ISSN</a:t>
            </a:r>
            <a:r>
              <a:rPr lang="en-US" sz="2000" dirty="0">
                <a:latin typeface="Times New Roman" panose="02020603050405020304" pitchFamily="18" charset="0"/>
                <a:cs typeface="Times New Roman" pitchFamily="18" charset="0"/>
              </a:rPr>
              <a:t> : 2248-9622, Vol. 4, Issue 5( Version 3), May 2014.</a:t>
            </a:r>
          </a:p>
          <a:p>
            <a:endParaRPr lang="en-IN" dirty="0"/>
          </a:p>
        </p:txBody>
      </p:sp>
    </p:spTree>
    <p:extLst>
      <p:ext uri="{BB962C8B-B14F-4D97-AF65-F5344CB8AC3E}">
        <p14:creationId xmlns:p14="http://schemas.microsoft.com/office/powerpoint/2010/main" val="13023886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9A866-608F-4513-A23A-B986351BED2E}"/>
              </a:ext>
            </a:extLst>
          </p:cNvPr>
          <p:cNvSpPr>
            <a:spLocks noGrp="1"/>
          </p:cNvSpPr>
          <p:nvPr>
            <p:ph type="ctrTitle"/>
          </p:nvPr>
        </p:nvSpPr>
        <p:spPr>
          <a:xfrm>
            <a:off x="2589213" y="3573624"/>
            <a:ext cx="4306109" cy="1203757"/>
          </a:xfrm>
        </p:spPr>
        <p:txBody>
          <a:bodyPr>
            <a:normAutofit fontScale="90000"/>
          </a:bodyPr>
          <a:lstStyle/>
          <a:p>
            <a:r>
              <a:rPr lang="en-US" b="1" dirty="0">
                <a:latin typeface="Times New Roman" panose="02020603050405020304" pitchFamily="18" charset="0"/>
                <a:cs typeface="Times New Roman" panose="02020603050405020304" pitchFamily="18" charset="0"/>
              </a:rPr>
              <a:t>THANK YOU</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3002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193E1-1475-4B8D-A130-771FF1FDBEFD}"/>
              </a:ext>
            </a:extLst>
          </p:cNvPr>
          <p:cNvSpPr>
            <a:spLocks noGrp="1"/>
          </p:cNvSpPr>
          <p:nvPr>
            <p:ph type="ctrTitle"/>
          </p:nvPr>
        </p:nvSpPr>
        <p:spPr>
          <a:xfrm>
            <a:off x="534955" y="457200"/>
            <a:ext cx="3038669" cy="606490"/>
          </a:xfrm>
        </p:spPr>
        <p:txBody>
          <a:bodyPr>
            <a:noAutofit/>
          </a:bodyPr>
          <a:lstStyle/>
          <a:p>
            <a:r>
              <a:rPr lang="en-US" sz="4000" b="1" dirty="0">
                <a:latin typeface="Times New Roman" panose="02020603050405020304" pitchFamily="18" charset="0"/>
                <a:cs typeface="Times New Roman" panose="02020603050405020304" pitchFamily="18" charset="0"/>
              </a:rPr>
              <a:t>ABSTRACT </a:t>
            </a:r>
            <a:endParaRPr lang="en-IN" sz="40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7E2C6102-0809-47CC-9FAA-97D027CF2AE2}"/>
              </a:ext>
            </a:extLst>
          </p:cNvPr>
          <p:cNvSpPr>
            <a:spLocks noGrp="1"/>
          </p:cNvSpPr>
          <p:nvPr>
            <p:ph type="subTitle" idx="1"/>
          </p:nvPr>
        </p:nvSpPr>
        <p:spPr>
          <a:xfrm>
            <a:off x="1231641" y="1474237"/>
            <a:ext cx="10095721" cy="5103845"/>
          </a:xfrm>
        </p:spPr>
        <p:txBody>
          <a:bodyPr>
            <a:normAutofit/>
          </a:bodyPr>
          <a:lstStyle/>
          <a:p>
            <a:pPr algn="just"/>
            <a:r>
              <a:rPr lang="en-US" sz="2000" dirty="0">
                <a:solidFill>
                  <a:schemeClr val="tx1"/>
                </a:solidFill>
                <a:latin typeface="Times New Roman" panose="02020603050405020304" pitchFamily="18" charset="0"/>
                <a:cs typeface="Times New Roman" panose="02020603050405020304" pitchFamily="18" charset="0"/>
              </a:rPr>
              <a:t>The Effect of Banana Peel Bio powder on the strength properties of the soil had  studied. This soil is said to be an extensive soil and mostly exposed to volumetric changes in moisture because of the influence of mineral present in it </a:t>
            </a:r>
            <a:r>
              <a:rPr lang="en-IN" sz="2000" dirty="0">
                <a:solidFill>
                  <a:schemeClr val="tx1"/>
                </a:solidFill>
                <a:latin typeface="Times New Roman" panose="02020603050405020304" pitchFamily="18" charset="0"/>
                <a:cs typeface="Times New Roman" panose="02020603050405020304" pitchFamily="18" charset="0"/>
              </a:rPr>
              <a:t>. Various materials has been used in the past to stabilize the soil but in this study an attempt is made by stabilizing with banana peel powder . The soil is obtained from </a:t>
            </a:r>
            <a:r>
              <a:rPr lang="en-IN" sz="2000" b="1" dirty="0">
                <a:solidFill>
                  <a:schemeClr val="tx1"/>
                </a:solidFill>
                <a:latin typeface="Times New Roman" panose="02020603050405020304" pitchFamily="18" charset="0"/>
                <a:cs typeface="Times New Roman" panose="02020603050405020304" pitchFamily="18" charset="0"/>
              </a:rPr>
              <a:t>OMR , Chennai </a:t>
            </a:r>
            <a:r>
              <a:rPr lang="en-IN" sz="2000" dirty="0">
                <a:solidFill>
                  <a:schemeClr val="tx1"/>
                </a:solidFill>
                <a:latin typeface="Times New Roman" panose="02020603050405020304" pitchFamily="18" charset="0"/>
                <a:cs typeface="Times New Roman" panose="02020603050405020304" pitchFamily="18" charset="0"/>
              </a:rPr>
              <a:t>. Engineering properties of the soil is to be determined using banana peel powder by several laboratory experiments like Standard proctor test, unconfined compressive strength and California bearing ratio. </a:t>
            </a:r>
            <a:endParaRPr lang="en-US"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84909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7536E-DEBD-4EE5-A4BE-ABDDF7079320}"/>
              </a:ext>
            </a:extLst>
          </p:cNvPr>
          <p:cNvSpPr>
            <a:spLocks noGrp="1"/>
          </p:cNvSpPr>
          <p:nvPr>
            <p:ph type="ctrTitle"/>
          </p:nvPr>
        </p:nvSpPr>
        <p:spPr>
          <a:xfrm>
            <a:off x="394995" y="389910"/>
            <a:ext cx="3197291" cy="869724"/>
          </a:xfrm>
        </p:spPr>
        <p:txBody>
          <a:bodyPr>
            <a:noAutofit/>
          </a:bodyPr>
          <a:lstStyle/>
          <a:p>
            <a:r>
              <a:rPr lang="en-US" sz="4000" b="1" dirty="0">
                <a:latin typeface="Times New Roman" panose="02020603050405020304" pitchFamily="18" charset="0"/>
                <a:cs typeface="Times New Roman" panose="02020603050405020304" pitchFamily="18" charset="0"/>
              </a:rPr>
              <a:t>OBJECTIVE</a:t>
            </a:r>
            <a:endParaRPr lang="en-IN" sz="40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4CE405B3-4DB2-4255-BEBC-E38024FD13AC}"/>
              </a:ext>
            </a:extLst>
          </p:cNvPr>
          <p:cNvSpPr>
            <a:spLocks noGrp="1"/>
          </p:cNvSpPr>
          <p:nvPr>
            <p:ph type="subTitle" idx="1"/>
          </p:nvPr>
        </p:nvSpPr>
        <p:spPr>
          <a:xfrm>
            <a:off x="1943878" y="1987842"/>
            <a:ext cx="9144000" cy="4218991"/>
          </a:xfrm>
        </p:spPr>
        <p:txBody>
          <a:bodyPr/>
          <a:lstStyle/>
          <a:p>
            <a:pPr marL="342900" indent="-342900" algn="just">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To study </a:t>
            </a:r>
            <a:r>
              <a:rPr lang="en-US" sz="2000" b="1" dirty="0">
                <a:solidFill>
                  <a:schemeClr val="tx1"/>
                </a:solidFill>
                <a:latin typeface="Times New Roman" panose="02020603050405020304" pitchFamily="18" charset="0"/>
                <a:cs typeface="Times New Roman" panose="02020603050405020304" pitchFamily="18" charset="0"/>
              </a:rPr>
              <a:t>the Properties of the soil</a:t>
            </a:r>
            <a:r>
              <a:rPr lang="en-US" sz="2000" dirty="0">
                <a:solidFill>
                  <a:schemeClr val="tx1"/>
                </a:solidFill>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To study the properties of the </a:t>
            </a:r>
            <a:r>
              <a:rPr lang="en-US" sz="2000" b="1" dirty="0">
                <a:solidFill>
                  <a:schemeClr val="tx1"/>
                </a:solidFill>
                <a:latin typeface="Times New Roman" panose="02020603050405020304" pitchFamily="18" charset="0"/>
                <a:cs typeface="Times New Roman" panose="02020603050405020304" pitchFamily="18" charset="0"/>
              </a:rPr>
              <a:t>stabilized soil using banana Peel bio powder.</a:t>
            </a:r>
          </a:p>
          <a:p>
            <a:pPr marL="342900" indent="-342900" algn="just">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To find out the optimum content of </a:t>
            </a:r>
            <a:r>
              <a:rPr lang="en-US" sz="2000" b="1" dirty="0">
                <a:solidFill>
                  <a:schemeClr val="tx1"/>
                </a:solidFill>
                <a:latin typeface="Times New Roman" panose="02020603050405020304" pitchFamily="18" charset="0"/>
                <a:cs typeface="Times New Roman" panose="02020603050405020304" pitchFamily="18" charset="0"/>
              </a:rPr>
              <a:t>banana peel Bio powder</a:t>
            </a:r>
            <a:r>
              <a:rPr lang="en-US" sz="2000" dirty="0">
                <a:solidFill>
                  <a:schemeClr val="tx1"/>
                </a:solidFill>
                <a:latin typeface="Times New Roman" panose="02020603050405020304" pitchFamily="18" charset="0"/>
                <a:cs typeface="Times New Roman" panose="02020603050405020304" pitchFamily="18" charset="0"/>
              </a:rPr>
              <a:t> to be added for obtaining maximum strength.</a:t>
            </a:r>
          </a:p>
          <a:p>
            <a:endParaRPr lang="en-IN" dirty="0">
              <a:solidFill>
                <a:schemeClr val="tx1"/>
              </a:solidFill>
            </a:endParaRPr>
          </a:p>
        </p:txBody>
      </p:sp>
    </p:spTree>
    <p:extLst>
      <p:ext uri="{BB962C8B-B14F-4D97-AF65-F5344CB8AC3E}">
        <p14:creationId xmlns:p14="http://schemas.microsoft.com/office/powerpoint/2010/main" val="1310803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958F9-C5B8-4434-9851-482F57E51BCA}"/>
              </a:ext>
            </a:extLst>
          </p:cNvPr>
          <p:cNvSpPr>
            <a:spLocks noGrp="1"/>
          </p:cNvSpPr>
          <p:nvPr>
            <p:ph type="ctrTitle"/>
          </p:nvPr>
        </p:nvSpPr>
        <p:spPr>
          <a:xfrm>
            <a:off x="345232" y="83975"/>
            <a:ext cx="5750767" cy="793102"/>
          </a:xfrm>
        </p:spPr>
        <p:txBody>
          <a:bodyPr>
            <a:noAutofit/>
          </a:bodyPr>
          <a:lstStyle/>
          <a:p>
            <a:r>
              <a:rPr lang="en-US" sz="4000" b="1" dirty="0">
                <a:latin typeface="Times New Roman" panose="02020603050405020304" pitchFamily="18" charset="0"/>
                <a:cs typeface="Times New Roman" panose="02020603050405020304" pitchFamily="18" charset="0"/>
              </a:rPr>
              <a:t>LITERATURE REVIEW</a:t>
            </a:r>
            <a:endParaRPr lang="en-IN" sz="4000" b="1"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E9EA7CEA-85CE-4E0F-B3C6-26CF2D64CCC5}"/>
              </a:ext>
            </a:extLst>
          </p:cNvPr>
          <p:cNvGraphicFramePr>
            <a:graphicFrameLocks noGrp="1"/>
          </p:cNvGraphicFramePr>
          <p:nvPr>
            <p:extLst>
              <p:ext uri="{D42A27DB-BD31-4B8C-83A1-F6EECF244321}">
                <p14:modId xmlns:p14="http://schemas.microsoft.com/office/powerpoint/2010/main" val="1964818581"/>
              </p:ext>
            </p:extLst>
          </p:nvPr>
        </p:nvGraphicFramePr>
        <p:xfrm>
          <a:off x="485192" y="942392"/>
          <a:ext cx="11467322" cy="5523722"/>
        </p:xfrm>
        <a:graphic>
          <a:graphicData uri="http://schemas.openxmlformats.org/drawingml/2006/table">
            <a:tbl>
              <a:tblPr firstRow="1" bandRow="1">
                <a:tableStyleId>{5C22544A-7EE6-4342-B048-85BDC9FD1C3A}</a:tableStyleId>
              </a:tblPr>
              <a:tblGrid>
                <a:gridCol w="1782147">
                  <a:extLst>
                    <a:ext uri="{9D8B030D-6E8A-4147-A177-3AD203B41FA5}">
                      <a16:colId xmlns:a16="http://schemas.microsoft.com/office/drawing/2014/main" val="4153306246"/>
                    </a:ext>
                  </a:extLst>
                </a:gridCol>
                <a:gridCol w="1800808">
                  <a:extLst>
                    <a:ext uri="{9D8B030D-6E8A-4147-A177-3AD203B41FA5}">
                      <a16:colId xmlns:a16="http://schemas.microsoft.com/office/drawing/2014/main" val="1926125813"/>
                    </a:ext>
                  </a:extLst>
                </a:gridCol>
                <a:gridCol w="1063690">
                  <a:extLst>
                    <a:ext uri="{9D8B030D-6E8A-4147-A177-3AD203B41FA5}">
                      <a16:colId xmlns:a16="http://schemas.microsoft.com/office/drawing/2014/main" val="2783372375"/>
                    </a:ext>
                  </a:extLst>
                </a:gridCol>
                <a:gridCol w="6820677">
                  <a:extLst>
                    <a:ext uri="{9D8B030D-6E8A-4147-A177-3AD203B41FA5}">
                      <a16:colId xmlns:a16="http://schemas.microsoft.com/office/drawing/2014/main" val="3103814295"/>
                    </a:ext>
                  </a:extLst>
                </a:gridCol>
              </a:tblGrid>
              <a:tr h="1053011">
                <a:tc>
                  <a:txBody>
                    <a:bodyPr/>
                    <a:lstStyle/>
                    <a:p>
                      <a:pPr algn="ctr"/>
                      <a:r>
                        <a:rPr lang="en-US" sz="2400" dirty="0">
                          <a:solidFill>
                            <a:schemeClr val="tx1"/>
                          </a:solidFill>
                          <a:latin typeface="Times New Roman" panose="02020603050405020304" pitchFamily="18" charset="0"/>
                          <a:cs typeface="Times New Roman" panose="02020603050405020304" pitchFamily="18" charset="0"/>
                        </a:rPr>
                        <a:t>AUTHORS </a:t>
                      </a:r>
                    </a:p>
                  </a:txBody>
                  <a:tcPr anchor="ctr"/>
                </a:tc>
                <a:tc>
                  <a:txBody>
                    <a:bodyPr/>
                    <a:lstStyle/>
                    <a:p>
                      <a:pPr algn="just"/>
                      <a:r>
                        <a:rPr lang="en-US" sz="2400" dirty="0">
                          <a:solidFill>
                            <a:schemeClr val="tx1"/>
                          </a:solidFill>
                          <a:latin typeface="Times New Roman" panose="02020603050405020304" pitchFamily="18" charset="0"/>
                          <a:cs typeface="Times New Roman" panose="02020603050405020304" pitchFamily="18" charset="0"/>
                        </a:rPr>
                        <a:t>       TITLE</a:t>
                      </a:r>
                      <a:endParaRPr lang="en-IN" sz="2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sz="2400" dirty="0">
                          <a:solidFill>
                            <a:schemeClr val="tx1"/>
                          </a:solidFill>
                          <a:latin typeface="Times New Roman" panose="02020603050405020304" pitchFamily="18" charset="0"/>
                          <a:cs typeface="Times New Roman" panose="02020603050405020304" pitchFamily="18" charset="0"/>
                        </a:rPr>
                        <a:t>YEAR</a:t>
                      </a:r>
                      <a:endParaRPr lang="en-IN" sz="2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sz="2400" dirty="0">
                          <a:solidFill>
                            <a:schemeClr val="tx1"/>
                          </a:solidFill>
                          <a:latin typeface="Times New Roman" panose="02020603050405020304" pitchFamily="18" charset="0"/>
                          <a:cs typeface="Times New Roman" panose="02020603050405020304" pitchFamily="18" charset="0"/>
                        </a:rPr>
                        <a:t>     INFERENCE</a:t>
                      </a:r>
                      <a:endParaRPr lang="en-IN" sz="240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230830158"/>
                  </a:ext>
                </a:extLst>
              </a:tr>
              <a:tr h="2314407">
                <a:tc>
                  <a:txBody>
                    <a:bodyPr/>
                    <a:lstStyle/>
                    <a:p>
                      <a:pPr algn="just"/>
                      <a:r>
                        <a:rPr lang="en-IN" sz="1800" dirty="0" err="1">
                          <a:solidFill>
                            <a:schemeClr val="tx1"/>
                          </a:solidFill>
                          <a:latin typeface="Times New Roman" panose="02020603050405020304" pitchFamily="18" charset="0"/>
                          <a:cs typeface="Times New Roman" panose="02020603050405020304" pitchFamily="18" charset="0"/>
                        </a:rPr>
                        <a:t>Ishola</a:t>
                      </a:r>
                      <a:r>
                        <a:rPr lang="en-IN" sz="1800" dirty="0">
                          <a:solidFill>
                            <a:schemeClr val="tx1"/>
                          </a:solidFill>
                          <a:latin typeface="Times New Roman" panose="02020603050405020304" pitchFamily="18" charset="0"/>
                          <a:cs typeface="Times New Roman" panose="02020603050405020304" pitchFamily="18" charset="0"/>
                        </a:rPr>
                        <a:t>, K., 1Olawuyi, O.A., 1Bello, A.A. and 2Yohanna, </a:t>
                      </a:r>
                      <a:r>
                        <a:rPr lang="en-IN" sz="1800" dirty="0">
                          <a:solidFill>
                            <a:schemeClr val="tx1"/>
                          </a:solidFill>
                        </a:rPr>
                        <a:t>P</a:t>
                      </a:r>
                      <a:r>
                        <a:rPr lang="en-IN" dirty="0">
                          <a:solidFill>
                            <a:schemeClr val="tx1"/>
                          </a:solidFill>
                        </a:rPr>
                        <a:t>. </a:t>
                      </a:r>
                    </a:p>
                  </a:txBody>
                  <a:tcPr anchor="ctr"/>
                </a:tc>
                <a:tc>
                  <a:txBody>
                    <a:bodyPr/>
                    <a:lstStyle/>
                    <a:p>
                      <a:pPr algn="just"/>
                      <a:r>
                        <a:rPr lang="en-US" dirty="0">
                          <a:solidFill>
                            <a:schemeClr val="tx1"/>
                          </a:solidFill>
                          <a:latin typeface="Times New Roman" panose="02020603050405020304" pitchFamily="18" charset="0"/>
                          <a:cs typeface="Times New Roman" panose="02020603050405020304" pitchFamily="18" charset="0"/>
                        </a:rPr>
                        <a:t>Effect of Plantain Peel Ash on the Strength Properties of Tropical Red Soil</a:t>
                      </a:r>
                      <a:endParaRPr lang="en-IN"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just"/>
                      <a:r>
                        <a:rPr lang="en-US" dirty="0">
                          <a:solidFill>
                            <a:schemeClr val="tx1"/>
                          </a:solidFill>
                        </a:rPr>
                        <a:t>  2019</a:t>
                      </a:r>
                      <a:endParaRPr lang="en-IN" dirty="0">
                        <a:solidFill>
                          <a:schemeClr val="tx1"/>
                        </a:solidFill>
                      </a:endParaRPr>
                    </a:p>
                  </a:txBody>
                  <a:tcPr anchor="ctr"/>
                </a:tc>
                <a:tc>
                  <a:txBody>
                    <a:bodyPr/>
                    <a:lstStyle/>
                    <a:p>
                      <a:pPr algn="just"/>
                      <a:r>
                        <a:rPr lang="en-IN" dirty="0">
                          <a:solidFill>
                            <a:schemeClr val="tx1"/>
                          </a:solidFill>
                          <a:latin typeface="Times New Roman" panose="02020603050405020304" pitchFamily="18" charset="0"/>
                          <a:cs typeface="Times New Roman" panose="02020603050405020304" pitchFamily="18" charset="0"/>
                        </a:rPr>
                        <a:t>The possibility of using agricultural wastes such as saw dust ash, plantain peel ash, rice husk ash , bagasse ash  etc. </a:t>
                      </a:r>
                      <a:r>
                        <a:rPr lang="en-IN" b="0" dirty="0">
                          <a:solidFill>
                            <a:schemeClr val="tx1"/>
                          </a:solidFill>
                          <a:latin typeface="Times New Roman" panose="02020603050405020304" pitchFamily="18" charset="0"/>
                          <a:cs typeface="Times New Roman" panose="02020603050405020304" pitchFamily="18" charset="0"/>
                        </a:rPr>
                        <a:t>Because</a:t>
                      </a:r>
                      <a:r>
                        <a:rPr lang="en-IN" dirty="0">
                          <a:solidFill>
                            <a:schemeClr val="tx1"/>
                          </a:solidFill>
                          <a:latin typeface="Times New Roman" panose="02020603050405020304" pitchFamily="18" charset="0"/>
                          <a:cs typeface="Times New Roman" panose="02020603050405020304" pitchFamily="18" charset="0"/>
                        </a:rPr>
                        <a:t> their pozzolanic nature in treatment of deficient soils have recorded positive results.</a:t>
                      </a:r>
                      <a:r>
                        <a:rPr lang="en-US" dirty="0">
                          <a:solidFill>
                            <a:schemeClr val="tx1"/>
                          </a:solidFill>
                          <a:latin typeface="Times New Roman" panose="02020603050405020304" pitchFamily="18" charset="0"/>
                          <a:cs typeface="Times New Roman" panose="02020603050405020304" pitchFamily="18" charset="0"/>
                        </a:rPr>
                        <a:t>The improvement of lateritic soil with plantain peel ash having pozzolanic property may be relatively cheaper. PPA treated lateritic soil at 4% PPA content can be used as subgrade material in admixture stabilization with a more potent industrially made stabilizer in order to lessen cost of road construction. </a:t>
                      </a:r>
                      <a:endParaRPr lang="en-IN"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566456456"/>
                  </a:ext>
                </a:extLst>
              </a:tr>
              <a:tr h="2156304">
                <a:tc>
                  <a:txBody>
                    <a:bodyPr/>
                    <a:lstStyle/>
                    <a:p>
                      <a:pPr algn="just"/>
                      <a:r>
                        <a:rPr lang="en-IN" dirty="0">
                          <a:solidFill>
                            <a:schemeClr val="tx1"/>
                          </a:solidFill>
                          <a:latin typeface="Times New Roman" panose="02020603050405020304" pitchFamily="18" charset="0"/>
                          <a:cs typeface="Times New Roman" panose="02020603050405020304" pitchFamily="18" charset="0"/>
                        </a:rPr>
                        <a:t>Akinwande J.T</a:t>
                      </a:r>
                    </a:p>
                  </a:txBody>
                  <a:tcPr anchor="ctr"/>
                </a:tc>
                <a:tc>
                  <a:txBody>
                    <a:bodyPr/>
                    <a:lstStyle/>
                    <a:p>
                      <a:pPr algn="just"/>
                      <a:r>
                        <a:rPr lang="en-US" dirty="0">
                          <a:solidFill>
                            <a:schemeClr val="tx1"/>
                          </a:solidFill>
                          <a:latin typeface="Times New Roman" panose="02020603050405020304" pitchFamily="18" charset="0"/>
                          <a:cs typeface="Times New Roman" panose="02020603050405020304" pitchFamily="18" charset="0"/>
                        </a:rPr>
                        <a:t>Engineering Properties of Black Cotton Soil Stabilized with Plantain Peel Powder</a:t>
                      </a:r>
                      <a:endParaRPr lang="en-IN"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just"/>
                      <a:r>
                        <a:rPr lang="en-US" dirty="0">
                          <a:solidFill>
                            <a:schemeClr val="tx1"/>
                          </a:solidFill>
                        </a:rPr>
                        <a:t>  2018</a:t>
                      </a:r>
                      <a:endParaRPr lang="en-IN" dirty="0">
                        <a:solidFill>
                          <a:schemeClr val="tx1"/>
                        </a:solidFill>
                      </a:endParaRPr>
                    </a:p>
                  </a:txBody>
                  <a:tcPr anchor="ctr"/>
                </a:tc>
                <a:tc>
                  <a:txBody>
                    <a:bodyPr/>
                    <a:lstStyle/>
                    <a:p>
                      <a:pPr algn="just"/>
                      <a:r>
                        <a:rPr lang="en-US" dirty="0">
                          <a:solidFill>
                            <a:schemeClr val="tx1"/>
                          </a:solidFill>
                        </a:rPr>
                        <a:t> </a:t>
                      </a:r>
                      <a:r>
                        <a:rPr lang="en-US" dirty="0">
                          <a:solidFill>
                            <a:schemeClr val="tx1"/>
                          </a:solidFill>
                          <a:latin typeface="Times New Roman" panose="02020603050405020304" pitchFamily="18" charset="0"/>
                          <a:cs typeface="Times New Roman" panose="02020603050405020304" pitchFamily="18" charset="0"/>
                        </a:rPr>
                        <a:t>Soil is Stabilizing with plantain peel powder (PPP). To determine the Engineering properties of the BCS when stabilized with PPP, several laboratory tests, such as Grain Size Analysis, Natural Moisture Content, Linear Shrinkage, Specific gravity, Atterberg's limit which were all carried out in line with the British Standard code of practice. Plantain Peel Powder (PPP) is suitable for stabilizing material for roadworks.</a:t>
                      </a:r>
                      <a:endParaRPr lang="en-IN"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7315953"/>
                  </a:ext>
                </a:extLst>
              </a:tr>
            </a:tbl>
          </a:graphicData>
        </a:graphic>
      </p:graphicFrame>
    </p:spTree>
    <p:extLst>
      <p:ext uri="{BB962C8B-B14F-4D97-AF65-F5344CB8AC3E}">
        <p14:creationId xmlns:p14="http://schemas.microsoft.com/office/powerpoint/2010/main" val="1340148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7CC71BC8-1849-4B09-914C-211364D95783}"/>
              </a:ext>
            </a:extLst>
          </p:cNvPr>
          <p:cNvGraphicFramePr>
            <a:graphicFrameLocks noGrp="1"/>
          </p:cNvGraphicFramePr>
          <p:nvPr>
            <p:extLst>
              <p:ext uri="{D42A27DB-BD31-4B8C-83A1-F6EECF244321}">
                <p14:modId xmlns:p14="http://schemas.microsoft.com/office/powerpoint/2010/main" val="2023301670"/>
              </p:ext>
            </p:extLst>
          </p:nvPr>
        </p:nvGraphicFramePr>
        <p:xfrm>
          <a:off x="325015" y="391886"/>
          <a:ext cx="11541970" cy="6244656"/>
        </p:xfrm>
        <a:graphic>
          <a:graphicData uri="http://schemas.openxmlformats.org/drawingml/2006/table">
            <a:tbl>
              <a:tblPr firstRow="1" bandRow="1">
                <a:tableStyleId>{5C22544A-7EE6-4342-B048-85BDC9FD1C3A}</a:tableStyleId>
              </a:tblPr>
              <a:tblGrid>
                <a:gridCol w="1711884">
                  <a:extLst>
                    <a:ext uri="{9D8B030D-6E8A-4147-A177-3AD203B41FA5}">
                      <a16:colId xmlns:a16="http://schemas.microsoft.com/office/drawing/2014/main" val="4153306246"/>
                    </a:ext>
                  </a:extLst>
                </a:gridCol>
                <a:gridCol w="1534149">
                  <a:extLst>
                    <a:ext uri="{9D8B030D-6E8A-4147-A177-3AD203B41FA5}">
                      <a16:colId xmlns:a16="http://schemas.microsoft.com/office/drawing/2014/main" val="1926125813"/>
                    </a:ext>
                  </a:extLst>
                </a:gridCol>
                <a:gridCol w="1150459">
                  <a:extLst>
                    <a:ext uri="{9D8B030D-6E8A-4147-A177-3AD203B41FA5}">
                      <a16:colId xmlns:a16="http://schemas.microsoft.com/office/drawing/2014/main" val="2783372375"/>
                    </a:ext>
                  </a:extLst>
                </a:gridCol>
                <a:gridCol w="7145478">
                  <a:extLst>
                    <a:ext uri="{9D8B030D-6E8A-4147-A177-3AD203B41FA5}">
                      <a16:colId xmlns:a16="http://schemas.microsoft.com/office/drawing/2014/main" val="3103814295"/>
                    </a:ext>
                  </a:extLst>
                </a:gridCol>
              </a:tblGrid>
              <a:tr h="1282627">
                <a:tc>
                  <a:txBody>
                    <a:bodyPr/>
                    <a:lstStyle/>
                    <a:p>
                      <a:pPr algn="just"/>
                      <a:r>
                        <a:rPr lang="en-US" sz="2400" dirty="0">
                          <a:latin typeface="Times New Roman" panose="02020603050405020304" pitchFamily="18" charset="0"/>
                          <a:cs typeface="Times New Roman" panose="02020603050405020304" pitchFamily="18" charset="0"/>
                        </a:rPr>
                        <a:t>AUTHORS </a:t>
                      </a:r>
                    </a:p>
                  </a:txBody>
                  <a:tcPr anchor="ctr"/>
                </a:tc>
                <a:tc>
                  <a:txBody>
                    <a:bodyPr/>
                    <a:lstStyle/>
                    <a:p>
                      <a:pPr algn="just"/>
                      <a:r>
                        <a:rPr lang="en-US" sz="2400" dirty="0">
                          <a:latin typeface="Times New Roman" panose="02020603050405020304" pitchFamily="18" charset="0"/>
                          <a:cs typeface="Times New Roman" panose="02020603050405020304" pitchFamily="18" charset="0"/>
                        </a:rPr>
                        <a:t> TITLE</a:t>
                      </a:r>
                      <a:endParaRPr lang="en-IN" sz="2400" dirty="0">
                        <a:latin typeface="Times New Roman" panose="02020603050405020304" pitchFamily="18" charset="0"/>
                        <a:cs typeface="Times New Roman" panose="02020603050405020304" pitchFamily="18" charset="0"/>
                      </a:endParaRPr>
                    </a:p>
                  </a:txBody>
                  <a:tcPr anchor="ctr"/>
                </a:tc>
                <a:tc>
                  <a:txBody>
                    <a:bodyPr/>
                    <a:lstStyle/>
                    <a:p>
                      <a:pPr algn="just"/>
                      <a:r>
                        <a:rPr lang="en-US" sz="2400" dirty="0">
                          <a:latin typeface="Times New Roman" panose="02020603050405020304" pitchFamily="18" charset="0"/>
                          <a:cs typeface="Times New Roman" panose="02020603050405020304" pitchFamily="18" charset="0"/>
                        </a:rPr>
                        <a:t>YEAR</a:t>
                      </a:r>
                      <a:endParaRPr lang="en-IN" sz="2400" dirty="0">
                        <a:latin typeface="Times New Roman" panose="02020603050405020304" pitchFamily="18" charset="0"/>
                        <a:cs typeface="Times New Roman" panose="02020603050405020304" pitchFamily="18" charset="0"/>
                      </a:endParaRPr>
                    </a:p>
                  </a:txBody>
                  <a:tcPr anchor="ctr"/>
                </a:tc>
                <a:tc>
                  <a:txBody>
                    <a:bodyPr/>
                    <a:lstStyle/>
                    <a:p>
                      <a:pPr algn="just"/>
                      <a:r>
                        <a:rPr lang="en-US" sz="2400" dirty="0">
                          <a:latin typeface="Times New Roman" panose="02020603050405020304" pitchFamily="18" charset="0"/>
                          <a:cs typeface="Times New Roman" panose="02020603050405020304" pitchFamily="18" charset="0"/>
                        </a:rPr>
                        <a:t>                             INFERENCE</a:t>
                      </a:r>
                      <a:endParaRPr lang="en-IN" sz="24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230830158"/>
                  </a:ext>
                </a:extLst>
              </a:tr>
              <a:tr h="2306011">
                <a:tc>
                  <a:txBody>
                    <a:bodyPr/>
                    <a:lstStyle/>
                    <a:p>
                      <a:pPr algn="just"/>
                      <a:r>
                        <a:rPr lang="en-IN" sz="1800" dirty="0">
                          <a:latin typeface="Times New Roman" panose="02020603050405020304" pitchFamily="18" charset="0"/>
                          <a:cs typeface="Times New Roman" panose="02020603050405020304" pitchFamily="18" charset="0"/>
                        </a:rPr>
                        <a:t>Emeka Segun Nnochiri and Olufikayo .O. Aderinlewo</a:t>
                      </a:r>
                    </a:p>
                  </a:txBody>
                  <a:tcPr anchor="ctr"/>
                </a:tc>
                <a:tc>
                  <a:txBody>
                    <a:bodyPr/>
                    <a:lstStyle/>
                    <a:p>
                      <a:pPr algn="just"/>
                      <a:r>
                        <a:rPr lang="en-US" sz="1800" dirty="0">
                          <a:latin typeface="Times New Roman" panose="02020603050405020304" pitchFamily="18" charset="0"/>
                          <a:cs typeface="Times New Roman" panose="02020603050405020304" pitchFamily="18" charset="0"/>
                        </a:rPr>
                        <a:t>Geotechnical Properties of Lateritic Soil Stabilized with Banana Leaves Ash</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just"/>
                      <a:r>
                        <a:rPr lang="en-US" sz="1800" dirty="0">
                          <a:latin typeface="Times New Roman" panose="02020603050405020304" pitchFamily="18" charset="0"/>
                          <a:cs typeface="Times New Roman" panose="02020603050405020304" pitchFamily="18" charset="0"/>
                        </a:rPr>
                        <a:t>2016</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just"/>
                      <a:r>
                        <a:rPr lang="en-US" sz="1800" dirty="0">
                          <a:latin typeface="Times New Roman" panose="02020603050405020304" pitchFamily="18" charset="0"/>
                          <a:cs typeface="Times New Roman" panose="02020603050405020304" pitchFamily="18" charset="0"/>
                        </a:rPr>
                        <a:t>This paper investigated the geotechnical properties of lateritic soil stabilized with banana leaves ash. When the banana leaves ashes were added to the soil at varying proportions of 2, 4, 6, 8 and 10% by weight of soil.. The unsoaked CBR value of the soil at its natural state was 10.42 % and it got to optimum value of 28.10% by addition of 4% banana leaves ash by weight of soil. The unconfined compressive strength improved from 209.1 </a:t>
                      </a:r>
                      <a:r>
                        <a:rPr lang="en-US" sz="1800" dirty="0" err="1">
                          <a:latin typeface="Times New Roman" panose="02020603050405020304" pitchFamily="18" charset="0"/>
                          <a:cs typeface="Times New Roman" panose="02020603050405020304" pitchFamily="18" charset="0"/>
                        </a:rPr>
                        <a:t>kN</a:t>
                      </a:r>
                      <a:r>
                        <a:rPr lang="en-US" sz="1800" dirty="0">
                          <a:latin typeface="Times New Roman" panose="02020603050405020304" pitchFamily="18" charset="0"/>
                          <a:cs typeface="Times New Roman" panose="02020603050405020304" pitchFamily="18" charset="0"/>
                        </a:rPr>
                        <a:t>/m2 at natural state to 233.77 </a:t>
                      </a:r>
                      <a:r>
                        <a:rPr lang="en-US" sz="1800" dirty="0" err="1">
                          <a:latin typeface="Times New Roman" panose="02020603050405020304" pitchFamily="18" charset="0"/>
                          <a:cs typeface="Times New Roman" panose="02020603050405020304" pitchFamily="18" charset="0"/>
                        </a:rPr>
                        <a:t>kN</a:t>
                      </a:r>
                      <a:r>
                        <a:rPr lang="en-US" sz="1800" dirty="0">
                          <a:latin typeface="Times New Roman" panose="02020603050405020304" pitchFamily="18" charset="0"/>
                          <a:cs typeface="Times New Roman" panose="02020603050405020304" pitchFamily="18" charset="0"/>
                        </a:rPr>
                        <a:t>/m2 at 4% banana leaves ashes.</a:t>
                      </a:r>
                      <a:endParaRPr lang="en-IN" sz="18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566456456"/>
                  </a:ext>
                </a:extLst>
              </a:tr>
              <a:tr h="2656018">
                <a:tc>
                  <a:txBody>
                    <a:bodyPr/>
                    <a:lstStyle/>
                    <a:p>
                      <a:pPr algn="just"/>
                      <a:r>
                        <a:rPr lang="en-IN" sz="1800" dirty="0">
                          <a:latin typeface="Times New Roman" panose="02020603050405020304" pitchFamily="18" charset="0"/>
                          <a:cs typeface="Times New Roman" panose="02020603050405020304" pitchFamily="18" charset="0"/>
                        </a:rPr>
                        <a:t>K. Ishola1 , O. A. Olawuyi1 , P. Yohanna2 , A. A. Bello1 , R.O. Sani3 , O. O. Akin4</a:t>
                      </a:r>
                    </a:p>
                  </a:txBody>
                  <a:tcPr anchor="ctr"/>
                </a:tc>
                <a:tc>
                  <a:txBody>
                    <a:bodyPr/>
                    <a:lstStyle/>
                    <a:p>
                      <a:pPr algn="just"/>
                      <a:r>
                        <a:rPr lang="en-US" sz="1800" dirty="0">
                          <a:latin typeface="Times New Roman" panose="02020603050405020304" pitchFamily="18" charset="0"/>
                          <a:cs typeface="Times New Roman" panose="02020603050405020304" pitchFamily="18" charset="0"/>
                        </a:rPr>
                        <a:t>Reliability Evaluation of Compaction Water Content of Plantain Peel Ash Treated Lateritic Soil</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just"/>
                      <a:r>
                        <a:rPr lang="en-US" sz="1800" dirty="0">
                          <a:latin typeface="Times New Roman" panose="02020603050405020304" pitchFamily="18" charset="0"/>
                          <a:cs typeface="Times New Roman" panose="02020603050405020304" pitchFamily="18" charset="0"/>
                        </a:rPr>
                        <a:t>2018</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just"/>
                      <a:r>
                        <a:rPr lang="en-US" sz="1800" dirty="0">
                          <a:latin typeface="Times New Roman" panose="02020603050405020304" pitchFamily="18" charset="0"/>
                          <a:cs typeface="Times New Roman" panose="02020603050405020304" pitchFamily="18" charset="0"/>
                        </a:rPr>
                        <a:t>The results revealed that the safety index is sensitive to changeability in the soil factors . It is essential to control </a:t>
                      </a:r>
                      <a:r>
                        <a:rPr lang="en-US" sz="1800" dirty="0" err="1">
                          <a:latin typeface="Times New Roman" panose="02020603050405020304" pitchFamily="18" charset="0"/>
                          <a:cs typeface="Times New Roman" panose="02020603050405020304" pitchFamily="18" charset="0"/>
                        </a:rPr>
                        <a:t>Gs</a:t>
                      </a:r>
                      <a:r>
                        <a:rPr lang="en-US" sz="1800" dirty="0">
                          <a:latin typeface="Times New Roman" panose="02020603050405020304" pitchFamily="18" charset="0"/>
                          <a:cs typeface="Times New Roman" panose="02020603050405020304" pitchFamily="18" charset="0"/>
                        </a:rPr>
                        <a:t> and CE in lateritic soil–PPA mixes in road pavements. From the safety index values it reveals that PPA content has a minimal consequence as its value virtually remained constant at all COV used. Therefore a more effective additive such as cement, lime, or bitumen is recommended for modeling CWC of lateritic soil-PPA mixes for road pavement at 10–100% series of COV.</a:t>
                      </a:r>
                      <a:endParaRPr lang="en-IN" sz="18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7315953"/>
                  </a:ext>
                </a:extLst>
              </a:tr>
            </a:tbl>
          </a:graphicData>
        </a:graphic>
      </p:graphicFrame>
    </p:spTree>
    <p:extLst>
      <p:ext uri="{BB962C8B-B14F-4D97-AF65-F5344CB8AC3E}">
        <p14:creationId xmlns:p14="http://schemas.microsoft.com/office/powerpoint/2010/main" val="1059689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7E049A1-33EA-4E14-8743-1B8C6AC29BCB}"/>
              </a:ext>
            </a:extLst>
          </p:cNvPr>
          <p:cNvSpPr txBox="1"/>
          <p:nvPr/>
        </p:nvSpPr>
        <p:spPr>
          <a:xfrm>
            <a:off x="1362266" y="5057192"/>
            <a:ext cx="4572003" cy="830997"/>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METHODOLOGY</a:t>
            </a:r>
            <a:r>
              <a:rPr lang="en-US" sz="4800" b="1" dirty="0">
                <a:latin typeface="Times New Roman" panose="02020603050405020304" pitchFamily="18" charset="0"/>
                <a:cs typeface="Times New Roman" panose="02020603050405020304" pitchFamily="18" charset="0"/>
              </a:rPr>
              <a:t> </a:t>
            </a:r>
            <a:endParaRPr lang="en-IN" sz="4800" b="1" dirty="0">
              <a:latin typeface="Times New Roman" panose="02020603050405020304" pitchFamily="18" charset="0"/>
              <a:cs typeface="Times New Roman" panose="02020603050405020304" pitchFamily="18" charset="0"/>
            </a:endParaRPr>
          </a:p>
        </p:txBody>
      </p:sp>
      <p:graphicFrame>
        <p:nvGraphicFramePr>
          <p:cNvPr id="3" name="Diagram 2">
            <a:extLst>
              <a:ext uri="{FF2B5EF4-FFF2-40B4-BE49-F238E27FC236}">
                <a16:creationId xmlns:a16="http://schemas.microsoft.com/office/drawing/2014/main" id="{39369E07-9AE7-4778-9B2B-8DC385B873D8}"/>
              </a:ext>
            </a:extLst>
          </p:cNvPr>
          <p:cNvGraphicFramePr/>
          <p:nvPr>
            <p:extLst>
              <p:ext uri="{D42A27DB-BD31-4B8C-83A1-F6EECF244321}">
                <p14:modId xmlns:p14="http://schemas.microsoft.com/office/powerpoint/2010/main" val="1781715337"/>
              </p:ext>
            </p:extLst>
          </p:nvPr>
        </p:nvGraphicFramePr>
        <p:xfrm>
          <a:off x="3312367" y="214604"/>
          <a:ext cx="8216123" cy="63541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44254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1E454-64A6-40B3-AC7B-73ED78129F9A}"/>
              </a:ext>
            </a:extLst>
          </p:cNvPr>
          <p:cNvSpPr>
            <a:spLocks noGrp="1"/>
          </p:cNvSpPr>
          <p:nvPr>
            <p:ph type="ctrTitle"/>
          </p:nvPr>
        </p:nvSpPr>
        <p:spPr>
          <a:xfrm>
            <a:off x="261257" y="307911"/>
            <a:ext cx="3424335" cy="939702"/>
          </a:xfrm>
        </p:spPr>
        <p:txBody>
          <a:bodyPr>
            <a:normAutofit/>
          </a:bodyPr>
          <a:lstStyle/>
          <a:p>
            <a:r>
              <a:rPr lang="en-US" sz="4000" b="1" dirty="0">
                <a:latin typeface="Times New Roman" panose="02020603050405020304" pitchFamily="18" charset="0"/>
                <a:cs typeface="Times New Roman" panose="02020603050405020304" pitchFamily="18" charset="0"/>
              </a:rPr>
              <a:t>MATERIALS</a:t>
            </a:r>
            <a:endParaRPr lang="en-IN" sz="40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E318AC46-8ECB-4281-AD58-B64D99B37101}"/>
              </a:ext>
            </a:extLst>
          </p:cNvPr>
          <p:cNvSpPr>
            <a:spLocks noGrp="1"/>
          </p:cNvSpPr>
          <p:nvPr>
            <p:ph type="subTitle" idx="1"/>
          </p:nvPr>
        </p:nvSpPr>
        <p:spPr>
          <a:xfrm>
            <a:off x="1738604" y="1670600"/>
            <a:ext cx="9144000" cy="3993082"/>
          </a:xfrm>
        </p:spPr>
        <p:txBody>
          <a:bodyPr>
            <a:normAutofit fontScale="92500" lnSpcReduction="10000"/>
          </a:bodyPr>
          <a:lstStyle/>
          <a:p>
            <a:pPr marL="342900" indent="-342900" algn="just">
              <a:buSzPct val="60000"/>
              <a:buFont typeface="Wingdings" panose="05000000000000000000" pitchFamily="2" charset="2"/>
              <a:buChar char="v"/>
            </a:pPr>
            <a:r>
              <a:rPr lang="en-US" sz="2200" dirty="0">
                <a:solidFill>
                  <a:schemeClr val="tx1"/>
                </a:solidFill>
                <a:latin typeface="Times New Roman" panose="02020603050405020304" pitchFamily="18" charset="0"/>
                <a:cs typeface="Times New Roman" panose="02020603050405020304" pitchFamily="18" charset="0"/>
              </a:rPr>
              <a:t>The Banana peel bio powder had been ordered and shipped from </a:t>
            </a:r>
            <a:r>
              <a:rPr lang="en-US" sz="2200" b="1" dirty="0">
                <a:solidFill>
                  <a:schemeClr val="tx1"/>
                </a:solidFill>
                <a:latin typeface="Times New Roman" panose="02020603050405020304" pitchFamily="18" charset="0"/>
                <a:cs typeface="Times New Roman" panose="02020603050405020304" pitchFamily="18" charset="0"/>
              </a:rPr>
              <a:t>APKA industries </a:t>
            </a:r>
            <a:r>
              <a:rPr lang="en-US" sz="2200" dirty="0">
                <a:solidFill>
                  <a:schemeClr val="tx1"/>
                </a:solidFill>
                <a:latin typeface="Times New Roman" panose="02020603050405020304" pitchFamily="18" charset="0"/>
                <a:cs typeface="Times New Roman" panose="02020603050405020304" pitchFamily="18" charset="0"/>
              </a:rPr>
              <a:t>, Karur , Tamil Nadu</a:t>
            </a:r>
          </a:p>
          <a:p>
            <a:pPr marL="342900" indent="-342900" algn="just">
              <a:buSzPct val="60000"/>
              <a:buFont typeface="Wingdings" panose="05000000000000000000" pitchFamily="2" charset="2"/>
              <a:buChar char="v"/>
            </a:pPr>
            <a:r>
              <a:rPr lang="en-US" sz="2200" dirty="0">
                <a:solidFill>
                  <a:schemeClr val="tx1"/>
                </a:solidFill>
                <a:latin typeface="Times New Roman" panose="02020603050405020304" pitchFamily="18" charset="0"/>
                <a:cs typeface="Times New Roman" panose="02020603050405020304" pitchFamily="18" charset="0"/>
              </a:rPr>
              <a:t>The fresh banana peel bio powder  were cut and dried in the sun to facilitate easy burning. </a:t>
            </a:r>
          </a:p>
          <a:p>
            <a:pPr marL="342900" indent="-342900" algn="just">
              <a:buSzPct val="60000"/>
              <a:buFont typeface="Wingdings" panose="05000000000000000000" pitchFamily="2" charset="2"/>
              <a:buChar char="v"/>
            </a:pPr>
            <a:r>
              <a:rPr lang="en-US" sz="2200" dirty="0">
                <a:solidFill>
                  <a:schemeClr val="tx1"/>
                </a:solidFill>
                <a:latin typeface="Times New Roman" panose="02020603050405020304" pitchFamily="18" charset="0"/>
                <a:cs typeface="Times New Roman" panose="02020603050405020304" pitchFamily="18" charset="0"/>
              </a:rPr>
              <a:t>The dried  banana peel were burnt to ashes and were thereafter collected in polythene bags, to ensure that the ash is prevented from moisture and contaminations from other materials and stored under room temperature until it was used. </a:t>
            </a:r>
          </a:p>
          <a:p>
            <a:pPr marL="342900" indent="-342900" algn="just">
              <a:buSzPct val="60000"/>
              <a:buFont typeface="Wingdings" panose="05000000000000000000" pitchFamily="2" charset="2"/>
              <a:buChar char="v"/>
            </a:pPr>
            <a:r>
              <a:rPr lang="en-US" sz="2200" dirty="0">
                <a:solidFill>
                  <a:schemeClr val="tx1"/>
                </a:solidFill>
                <a:latin typeface="Times New Roman" panose="02020603050405020304" pitchFamily="18" charset="0"/>
                <a:cs typeface="Times New Roman" panose="02020603050405020304" pitchFamily="18" charset="0"/>
              </a:rPr>
              <a:t>Furthermore, the ashes from the burnt leaves were sieved through </a:t>
            </a:r>
            <a:r>
              <a:rPr lang="en-US" sz="2200" b="1" dirty="0">
                <a:solidFill>
                  <a:schemeClr val="tx1"/>
                </a:solidFill>
                <a:latin typeface="Times New Roman" panose="02020603050405020304" pitchFamily="18" charset="0"/>
                <a:cs typeface="Times New Roman" panose="02020603050405020304" pitchFamily="18" charset="0"/>
              </a:rPr>
              <a:t>IS-450  micron</a:t>
            </a:r>
            <a:r>
              <a:rPr lang="en-US" sz="2200" dirty="0">
                <a:solidFill>
                  <a:schemeClr val="tx1"/>
                </a:solidFill>
                <a:latin typeface="Times New Roman" panose="02020603050405020304" pitchFamily="18" charset="0"/>
                <a:cs typeface="Times New Roman" panose="02020603050405020304" pitchFamily="18" charset="0"/>
              </a:rPr>
              <a:t> to get the very fine ash. </a:t>
            </a:r>
          </a:p>
          <a:p>
            <a:pPr marL="342900" indent="-342900" algn="just">
              <a:buSzPct val="60000"/>
              <a:buFont typeface="Wingdings" panose="05000000000000000000" pitchFamily="2" charset="2"/>
              <a:buChar char="v"/>
            </a:pPr>
            <a:r>
              <a:rPr lang="en-US" sz="2200" dirty="0">
                <a:solidFill>
                  <a:schemeClr val="tx1"/>
                </a:solidFill>
                <a:latin typeface="Times New Roman" panose="02020603050405020304" pitchFamily="18" charset="0"/>
                <a:cs typeface="Times New Roman" panose="02020603050405020304" pitchFamily="18" charset="0"/>
              </a:rPr>
              <a:t>The disturbed  soil samples were collected within the campus of the  </a:t>
            </a:r>
            <a:r>
              <a:rPr lang="en-US" sz="2200" b="1" dirty="0" err="1">
                <a:solidFill>
                  <a:schemeClr val="tx1"/>
                </a:solidFill>
                <a:latin typeface="Times New Roman" panose="02020603050405020304" pitchFamily="18" charset="0"/>
                <a:cs typeface="Times New Roman" panose="02020603050405020304" pitchFamily="18" charset="0"/>
              </a:rPr>
              <a:t>St.Joseph’s</a:t>
            </a:r>
            <a:r>
              <a:rPr lang="en-US" sz="2200" b="1" dirty="0">
                <a:solidFill>
                  <a:schemeClr val="tx1"/>
                </a:solidFill>
                <a:latin typeface="Times New Roman" panose="02020603050405020304" pitchFamily="18" charset="0"/>
                <a:cs typeface="Times New Roman" panose="02020603050405020304" pitchFamily="18" charset="0"/>
              </a:rPr>
              <a:t> College of Engineering ,OMR , Chennai </a:t>
            </a:r>
          </a:p>
          <a:p>
            <a:endParaRPr lang="en-IN" dirty="0">
              <a:solidFill>
                <a:schemeClr val="tx1"/>
              </a:solidFill>
            </a:endParaRPr>
          </a:p>
        </p:txBody>
      </p:sp>
    </p:spTree>
    <p:extLst>
      <p:ext uri="{BB962C8B-B14F-4D97-AF65-F5344CB8AC3E}">
        <p14:creationId xmlns:p14="http://schemas.microsoft.com/office/powerpoint/2010/main" val="1472790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13926-BDE2-4782-9BE3-CCFDA8C5A295}"/>
              </a:ext>
            </a:extLst>
          </p:cNvPr>
          <p:cNvSpPr>
            <a:spLocks noGrp="1"/>
          </p:cNvSpPr>
          <p:nvPr>
            <p:ph type="title"/>
          </p:nvPr>
        </p:nvSpPr>
        <p:spPr>
          <a:xfrm>
            <a:off x="214603" y="93307"/>
            <a:ext cx="10825065" cy="727787"/>
          </a:xfrm>
        </p:spPr>
        <p:txBody>
          <a:bodyPr>
            <a:noAutofit/>
          </a:bodyPr>
          <a:lstStyle/>
          <a:p>
            <a:r>
              <a:rPr lang="en-US" sz="4000" b="1" dirty="0">
                <a:latin typeface="Times New Roman" panose="02020603050405020304" pitchFamily="18" charset="0"/>
                <a:cs typeface="Times New Roman" panose="02020603050405020304" pitchFamily="18" charset="0"/>
              </a:rPr>
              <a:t>BANANA PEEL BIO POWDER PROPERTIES</a:t>
            </a:r>
            <a:endParaRPr lang="en-IN" sz="4000" b="1"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D13F0B60-C920-43BF-B23E-AB7567A60916}"/>
              </a:ext>
            </a:extLst>
          </p:cNvPr>
          <p:cNvGraphicFramePr>
            <a:graphicFrameLocks noGrp="1"/>
          </p:cNvGraphicFramePr>
          <p:nvPr>
            <p:ph idx="1"/>
            <p:extLst>
              <p:ext uri="{D42A27DB-BD31-4B8C-83A1-F6EECF244321}">
                <p14:modId xmlns:p14="http://schemas.microsoft.com/office/powerpoint/2010/main" val="2019943976"/>
              </p:ext>
            </p:extLst>
          </p:nvPr>
        </p:nvGraphicFramePr>
        <p:xfrm>
          <a:off x="492967" y="1245895"/>
          <a:ext cx="10825066" cy="5434822"/>
        </p:xfrm>
        <a:graphic>
          <a:graphicData uri="http://schemas.openxmlformats.org/drawingml/2006/table">
            <a:tbl>
              <a:tblPr firstRow="1" bandRow="1">
                <a:tableStyleId>{5C22544A-7EE6-4342-B048-85BDC9FD1C3A}</a:tableStyleId>
              </a:tblPr>
              <a:tblGrid>
                <a:gridCol w="5412533">
                  <a:extLst>
                    <a:ext uri="{9D8B030D-6E8A-4147-A177-3AD203B41FA5}">
                      <a16:colId xmlns:a16="http://schemas.microsoft.com/office/drawing/2014/main" val="1754833364"/>
                    </a:ext>
                  </a:extLst>
                </a:gridCol>
                <a:gridCol w="5412533">
                  <a:extLst>
                    <a:ext uri="{9D8B030D-6E8A-4147-A177-3AD203B41FA5}">
                      <a16:colId xmlns:a16="http://schemas.microsoft.com/office/drawing/2014/main" val="2995796739"/>
                    </a:ext>
                  </a:extLst>
                </a:gridCol>
              </a:tblGrid>
              <a:tr h="728885">
                <a:tc>
                  <a:txBody>
                    <a:bodyPr/>
                    <a:lstStyle/>
                    <a:p>
                      <a:pPr algn="ctr"/>
                      <a:r>
                        <a:rPr lang="en-US" sz="2400" dirty="0">
                          <a:solidFill>
                            <a:schemeClr val="tx1"/>
                          </a:solidFill>
                          <a:latin typeface="Times New Roman" panose="02020603050405020304" pitchFamily="18" charset="0"/>
                          <a:cs typeface="Times New Roman" panose="02020603050405020304" pitchFamily="18" charset="0"/>
                        </a:rPr>
                        <a:t>CHEMICAL REPORT </a:t>
                      </a:r>
                      <a:endParaRPr lang="en-IN" sz="24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sz="2400" dirty="0">
                          <a:solidFill>
                            <a:schemeClr val="tx1"/>
                          </a:solidFill>
                          <a:latin typeface="Times New Roman" panose="02020603050405020304" pitchFamily="18" charset="0"/>
                          <a:cs typeface="Times New Roman" panose="02020603050405020304" pitchFamily="18" charset="0"/>
                        </a:rPr>
                        <a:t>SPECIFICATION </a:t>
                      </a:r>
                      <a:endParaRPr lang="en-IN" sz="240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101261577"/>
                  </a:ext>
                </a:extLst>
              </a:tr>
              <a:tr h="533379">
                <a:tc>
                  <a:txBody>
                    <a:bodyPr/>
                    <a:lstStyle/>
                    <a:p>
                      <a:pPr algn="ctr"/>
                      <a:r>
                        <a:rPr lang="en-US" dirty="0">
                          <a:solidFill>
                            <a:schemeClr val="tx1"/>
                          </a:solidFill>
                          <a:latin typeface="Times New Roman" panose="02020603050405020304" pitchFamily="18" charset="0"/>
                          <a:cs typeface="Times New Roman" panose="02020603050405020304" pitchFamily="18" charset="0"/>
                        </a:rPr>
                        <a:t>Moisture content </a:t>
                      </a:r>
                      <a:endParaRPr lang="en-IN"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dirty="0">
                          <a:solidFill>
                            <a:schemeClr val="tx1"/>
                          </a:solidFill>
                          <a:latin typeface="Times New Roman" panose="02020603050405020304" pitchFamily="18" charset="0"/>
                          <a:cs typeface="Times New Roman" panose="02020603050405020304" pitchFamily="18" charset="0"/>
                        </a:rPr>
                        <a:t>4% - 9%</a:t>
                      </a:r>
                      <a:endParaRPr lang="en-IN"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68635472"/>
                  </a:ext>
                </a:extLst>
              </a:tr>
              <a:tr h="555513">
                <a:tc>
                  <a:txBody>
                    <a:bodyPr/>
                    <a:lstStyle/>
                    <a:p>
                      <a:pPr algn="ctr"/>
                      <a:r>
                        <a:rPr lang="en-US" dirty="0">
                          <a:solidFill>
                            <a:schemeClr val="tx1"/>
                          </a:solidFill>
                          <a:latin typeface="Times New Roman" panose="02020603050405020304" pitchFamily="18" charset="0"/>
                          <a:cs typeface="Times New Roman" panose="02020603050405020304" pitchFamily="18" charset="0"/>
                        </a:rPr>
                        <a:t>Color </a:t>
                      </a:r>
                      <a:endParaRPr lang="en-IN"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dirty="0">
                          <a:solidFill>
                            <a:schemeClr val="tx1"/>
                          </a:solidFill>
                          <a:latin typeface="Times New Roman" panose="02020603050405020304" pitchFamily="18" charset="0"/>
                          <a:cs typeface="Times New Roman" panose="02020603050405020304" pitchFamily="18" charset="0"/>
                        </a:rPr>
                        <a:t>Dark Grey Color </a:t>
                      </a:r>
                      <a:endParaRPr lang="en-IN"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817674858"/>
                  </a:ext>
                </a:extLst>
              </a:tr>
              <a:tr h="728885">
                <a:tc>
                  <a:txBody>
                    <a:bodyPr/>
                    <a:lstStyle/>
                    <a:p>
                      <a:pPr algn="ctr"/>
                      <a:r>
                        <a:rPr lang="en-US" dirty="0">
                          <a:solidFill>
                            <a:schemeClr val="tx1"/>
                          </a:solidFill>
                          <a:latin typeface="Times New Roman" panose="02020603050405020304" pitchFamily="18" charset="0"/>
                          <a:cs typeface="Times New Roman" panose="02020603050405020304" pitchFamily="18" charset="0"/>
                        </a:rPr>
                        <a:t>Particle size</a:t>
                      </a:r>
                      <a:endParaRPr lang="en-IN"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dirty="0">
                          <a:solidFill>
                            <a:schemeClr val="tx1"/>
                          </a:solidFill>
                          <a:latin typeface="Times New Roman" panose="02020603050405020304" pitchFamily="18" charset="0"/>
                          <a:cs typeface="Times New Roman" panose="02020603050405020304" pitchFamily="18" charset="0"/>
                        </a:rPr>
                        <a:t>&lt;=450 micron </a:t>
                      </a:r>
                      <a:endParaRPr lang="en-IN"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16582464"/>
                  </a:ext>
                </a:extLst>
              </a:tr>
              <a:tr h="728885">
                <a:tc>
                  <a:txBody>
                    <a:bodyPr/>
                    <a:lstStyle/>
                    <a:p>
                      <a:pPr algn="ctr"/>
                      <a:r>
                        <a:rPr lang="en-US" dirty="0">
                          <a:solidFill>
                            <a:schemeClr val="tx1"/>
                          </a:solidFill>
                          <a:latin typeface="Times New Roman" panose="02020603050405020304" pitchFamily="18" charset="0"/>
                          <a:cs typeface="Times New Roman" panose="02020603050405020304" pitchFamily="18" charset="0"/>
                        </a:rPr>
                        <a:t>Consistency </a:t>
                      </a:r>
                      <a:endParaRPr lang="en-IN"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dirty="0">
                          <a:solidFill>
                            <a:schemeClr val="tx1"/>
                          </a:solidFill>
                          <a:latin typeface="Times New Roman" panose="02020603050405020304" pitchFamily="18" charset="0"/>
                          <a:cs typeface="Times New Roman" panose="02020603050405020304" pitchFamily="18" charset="0"/>
                        </a:rPr>
                        <a:t>Free flowing powder </a:t>
                      </a:r>
                      <a:endParaRPr lang="en-IN"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576789921"/>
                  </a:ext>
                </a:extLst>
              </a:tr>
              <a:tr h="701505">
                <a:tc>
                  <a:txBody>
                    <a:bodyPr/>
                    <a:lstStyle/>
                    <a:p>
                      <a:pPr algn="ctr"/>
                      <a:r>
                        <a:rPr lang="en-US" dirty="0">
                          <a:solidFill>
                            <a:schemeClr val="tx1"/>
                          </a:solidFill>
                          <a:latin typeface="Times New Roman" panose="02020603050405020304" pitchFamily="18" charset="0"/>
                          <a:cs typeface="Times New Roman" panose="02020603050405020304" pitchFamily="18" charset="0"/>
                        </a:rPr>
                        <a:t>Fiber</a:t>
                      </a:r>
                      <a:endParaRPr lang="en-IN"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dirty="0">
                          <a:solidFill>
                            <a:schemeClr val="tx1"/>
                          </a:solidFill>
                          <a:latin typeface="Times New Roman" panose="02020603050405020304" pitchFamily="18" charset="0"/>
                          <a:cs typeface="Times New Roman" panose="02020603050405020304" pitchFamily="18" charset="0"/>
                        </a:rPr>
                        <a:t>27% - 35%</a:t>
                      </a:r>
                      <a:endParaRPr lang="en-IN"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424720481"/>
                  </a:ext>
                </a:extLst>
              </a:tr>
              <a:tr h="728885">
                <a:tc>
                  <a:txBody>
                    <a:bodyPr/>
                    <a:lstStyle/>
                    <a:p>
                      <a:pPr algn="ctr"/>
                      <a:r>
                        <a:rPr lang="en-US" dirty="0">
                          <a:solidFill>
                            <a:schemeClr val="tx1"/>
                          </a:solidFill>
                          <a:latin typeface="Times New Roman" panose="02020603050405020304" pitchFamily="18" charset="0"/>
                          <a:cs typeface="Times New Roman" panose="02020603050405020304" pitchFamily="18" charset="0"/>
                        </a:rPr>
                        <a:t>Taste and pungency </a:t>
                      </a:r>
                      <a:endParaRPr lang="en-IN"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dirty="0">
                          <a:solidFill>
                            <a:schemeClr val="tx1"/>
                          </a:solidFill>
                          <a:latin typeface="Times New Roman" panose="02020603050405020304" pitchFamily="18" charset="0"/>
                          <a:cs typeface="Times New Roman" panose="02020603050405020304" pitchFamily="18" charset="0"/>
                        </a:rPr>
                        <a:t>Sour </a:t>
                      </a:r>
                      <a:endParaRPr lang="en-IN"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11087030"/>
                  </a:ext>
                </a:extLst>
              </a:tr>
              <a:tr h="728885">
                <a:tc>
                  <a:txBody>
                    <a:bodyPr/>
                    <a:lstStyle/>
                    <a:p>
                      <a:pPr algn="ctr"/>
                      <a:r>
                        <a:rPr lang="en-US" dirty="0">
                          <a:solidFill>
                            <a:schemeClr val="tx1"/>
                          </a:solidFill>
                          <a:latin typeface="Times New Roman" panose="02020603050405020304" pitchFamily="18" charset="0"/>
                          <a:cs typeface="Times New Roman" panose="02020603050405020304" pitchFamily="18" charset="0"/>
                        </a:rPr>
                        <a:t>Carbohydrates </a:t>
                      </a:r>
                      <a:endParaRPr lang="en-IN"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pPr algn="ctr"/>
                      <a:r>
                        <a:rPr lang="en-US" dirty="0">
                          <a:solidFill>
                            <a:schemeClr val="tx1"/>
                          </a:solidFill>
                          <a:latin typeface="Times New Roman" panose="02020603050405020304" pitchFamily="18" charset="0"/>
                          <a:cs typeface="Times New Roman" panose="02020603050405020304" pitchFamily="18" charset="0"/>
                        </a:rPr>
                        <a:t>30% - 40%</a:t>
                      </a:r>
                      <a:endParaRPr lang="en-IN"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77248823"/>
                  </a:ext>
                </a:extLst>
              </a:tr>
            </a:tbl>
          </a:graphicData>
        </a:graphic>
      </p:graphicFrame>
    </p:spTree>
    <p:extLst>
      <p:ext uri="{BB962C8B-B14F-4D97-AF65-F5344CB8AC3E}">
        <p14:creationId xmlns:p14="http://schemas.microsoft.com/office/powerpoint/2010/main" val="426622000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docProps/app.xml><?xml version="1.0" encoding="utf-8"?>
<Properties xmlns="http://schemas.openxmlformats.org/officeDocument/2006/extended-properties" xmlns:vt="http://schemas.openxmlformats.org/officeDocument/2006/docPropsVTypes">
  <Template>Wisp</Template>
  <TotalTime>1793</TotalTime>
  <Words>2299</Words>
  <Application>Microsoft Office PowerPoint</Application>
  <PresentationFormat>Widescreen</PresentationFormat>
  <Paragraphs>473</Paragraphs>
  <Slides>29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Century Gothic</vt:lpstr>
      <vt:lpstr>Times New Roman</vt:lpstr>
      <vt:lpstr>Wingdings</vt:lpstr>
      <vt:lpstr>Wingdings 3</vt:lpstr>
      <vt:lpstr>Wisp</vt:lpstr>
      <vt:lpstr>ENHANCEMENT  OF SOIL PROPERTIES USING BANANA PEEL BIO  POWDER AS A STABILIZER </vt:lpstr>
      <vt:lpstr>AIM </vt:lpstr>
      <vt:lpstr>ABSTRACT </vt:lpstr>
      <vt:lpstr>OBJECTIVE</vt:lpstr>
      <vt:lpstr>LITERATURE REVIEW</vt:lpstr>
      <vt:lpstr>PowerPoint Presentation</vt:lpstr>
      <vt:lpstr>PowerPoint Presentation</vt:lpstr>
      <vt:lpstr>MATERIALS</vt:lpstr>
      <vt:lpstr>BANANA PEEL BIO POWDER PROPERTIES</vt:lpstr>
      <vt:lpstr>LABORATORY EXPERIMENTS</vt:lpstr>
      <vt:lpstr>SPECIFIC GRAVITY</vt:lpstr>
      <vt:lpstr>SIEVE ANALYSIS </vt:lpstr>
      <vt:lpstr>PowerPoint Presentation</vt:lpstr>
      <vt:lpstr>PowerPoint Presentation</vt:lpstr>
      <vt:lpstr>Liquid limit graph </vt:lpstr>
      <vt:lpstr>PLASTIC LIMIT OF SOIL </vt:lpstr>
      <vt:lpstr>PowerPoint Presentation</vt:lpstr>
      <vt:lpstr>PowerPoint Presentation</vt:lpstr>
      <vt:lpstr>STANDARD PROCTOR COMPACTION TEST RESULT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 </vt:lpstr>
      <vt:lpstr>REFERENCE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Naveen Chinnachamy</dc:creator>
  <cp:lastModifiedBy>Naveen C</cp:lastModifiedBy>
  <cp:revision>107</cp:revision>
  <dcterms:created xsi:type="dcterms:W3CDTF">2022-03-21T08:43:59Z</dcterms:created>
  <dcterms:modified xsi:type="dcterms:W3CDTF">2025-02-18T04:24:43Z</dcterms:modified>
</cp:coreProperties>
</file>

<file path=docProps/thumbnail.jpeg>
</file>